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82" r:id="rId17"/>
    <p:sldId id="271" r:id="rId18"/>
    <p:sldId id="272" r:id="rId19"/>
    <p:sldId id="273" r:id="rId20"/>
    <p:sldId id="284" r:id="rId21"/>
    <p:sldId id="274" r:id="rId22"/>
    <p:sldId id="275" r:id="rId23"/>
    <p:sldId id="276" r:id="rId24"/>
    <p:sldId id="277" r:id="rId25"/>
    <p:sldId id="278" r:id="rId26"/>
    <p:sldId id="279" r:id="rId27"/>
    <p:sldId id="280" r:id="rId28"/>
  </p:sldIdLst>
  <p:sldSz cx="18288000" cy="10287000"/>
  <p:notesSz cx="6858000" cy="9144000"/>
  <p:embeddedFontLst>
    <p:embeddedFont>
      <p:font typeface="Canva Sans" panose="020B0604020202020204" charset="0"/>
      <p:regular r:id="rId29"/>
    </p:embeddedFont>
    <p:embeddedFont>
      <p:font typeface="Canva Sans Bold" panose="020B0604020202020204" charset="0"/>
      <p:regular r:id="rId30"/>
    </p:embeddedFont>
    <p:embeddedFont>
      <p:font typeface="Canva Sans Bold Italics" panose="020B0604020202020204" charset="0"/>
      <p:regular r:id="rId31"/>
    </p:embeddedFont>
    <p:embeddedFont>
      <p:font typeface="Codec Pro ExtraBold" panose="020B0604020202020204" charset="0"/>
      <p:regular r:id="rId32"/>
    </p:embeddedFont>
    <p:embeddedFont>
      <p:font typeface="Cormorant Garamond Bold" panose="020B0604020202020204" charset="0"/>
      <p:regular r:id="rId33"/>
    </p:embeddedFont>
    <p:embeddedFont>
      <p:font typeface="Cormorant Garamond Bold Italics" panose="020B0604020202020204" charset="0"/>
      <p:regular r:id="rId34"/>
    </p:embeddedFont>
    <p:embeddedFont>
      <p:font typeface="League Spartan" panose="020B0604020202020204" charset="0"/>
      <p:regular r:id="rId35"/>
    </p:embeddedFont>
    <p:embeddedFont>
      <p:font typeface="Open Sauce" panose="020B0604020202020204" charset="0"/>
      <p:regular r:id="rId36"/>
    </p:embeddedFont>
    <p:embeddedFont>
      <p:font typeface="Poppins" panose="00000500000000000000" pitchFamily="2" charset="0"/>
      <p:regular r:id="rId37"/>
    </p:embeddedFont>
    <p:embeddedFont>
      <p:font typeface="Quicksand" panose="020B0604020202020204" charset="0"/>
      <p:regular r:id="rId38"/>
    </p:embeddedFont>
    <p:embeddedFont>
      <p:font typeface="Quicksand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22" autoAdjust="0"/>
  </p:normalViewPr>
  <p:slideViewPr>
    <p:cSldViewPr>
      <p:cViewPr varScale="1">
        <p:scale>
          <a:sx n="52" d="100"/>
          <a:sy n="52" d="100"/>
        </p:scale>
        <p:origin x="87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28.jpe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sv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10.png"/><Relationship Id="rId7" Type="http://schemas.openxmlformats.org/officeDocument/2006/relationships/image" Target="../media/image43.jpe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11.svg"/><Relationship Id="rId9"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773538" y="2500981"/>
            <a:ext cx="16500168" cy="3382694"/>
          </a:xfrm>
          <a:prstGeom prst="rect">
            <a:avLst/>
          </a:prstGeom>
        </p:spPr>
        <p:txBody>
          <a:bodyPr lIns="0" tIns="0" rIns="0" bIns="0" rtlCol="0" anchor="t">
            <a:spAutoFit/>
          </a:bodyPr>
          <a:lstStyle/>
          <a:p>
            <a:pPr marL="0" lvl="0" indent="0" algn="ctr">
              <a:lnSpc>
                <a:spcPts val="12736"/>
              </a:lnSpc>
            </a:pPr>
            <a:r>
              <a:rPr lang="en-US" sz="14809" b="1" i="1">
                <a:solidFill>
                  <a:srgbClr val="593C8F"/>
                </a:solidFill>
                <a:latin typeface="Cormorant Garamond Bold Italics"/>
                <a:ea typeface="Cormorant Garamond Bold Italics"/>
                <a:cs typeface="Cormorant Garamond Bold Italics"/>
                <a:sym typeface="Cormorant Garamond Bold Italics"/>
              </a:rPr>
              <a:t>Superstore Sales Analysis</a:t>
            </a:r>
          </a:p>
        </p:txBody>
      </p:sp>
      <p:sp>
        <p:nvSpPr>
          <p:cNvPr id="3" name="AutoShape 3"/>
          <p:cNvSpPr/>
          <p:nvPr/>
        </p:nvSpPr>
        <p:spPr>
          <a:xfrm>
            <a:off x="9158735" y="990600"/>
            <a:ext cx="8114971" cy="0"/>
          </a:xfrm>
          <a:prstGeom prst="line">
            <a:avLst/>
          </a:prstGeom>
          <a:ln w="76200" cap="flat">
            <a:solidFill>
              <a:srgbClr val="652786"/>
            </a:solidFill>
            <a:prstDash val="solid"/>
            <a:headEnd type="none" w="sm" len="sm"/>
            <a:tailEnd type="none" w="sm" len="sm"/>
          </a:ln>
        </p:spPr>
        <p:txBody>
          <a:bodyPr/>
          <a:lstStyle/>
          <a:p>
            <a:endParaRPr lang="en-GB"/>
          </a:p>
        </p:txBody>
      </p:sp>
      <p:sp>
        <p:nvSpPr>
          <p:cNvPr id="4" name="AutoShape 4"/>
          <p:cNvSpPr/>
          <p:nvPr/>
        </p:nvSpPr>
        <p:spPr>
          <a:xfrm>
            <a:off x="1043764" y="9296400"/>
            <a:ext cx="8114971" cy="0"/>
          </a:xfrm>
          <a:prstGeom prst="line">
            <a:avLst/>
          </a:prstGeom>
          <a:ln w="76200" cap="flat">
            <a:solidFill>
              <a:srgbClr val="652786"/>
            </a:solidFill>
            <a:prstDash val="solid"/>
            <a:headEnd type="none" w="sm" len="sm"/>
            <a:tailEnd type="none" w="sm" len="sm"/>
          </a:ln>
        </p:spPr>
        <p:txBody>
          <a:bodyPr/>
          <a:lstStyle/>
          <a:p>
            <a:endParaRPr lang="en-GB"/>
          </a:p>
        </p:txBody>
      </p:sp>
      <p:sp>
        <p:nvSpPr>
          <p:cNvPr id="5" name="Freeform 5"/>
          <p:cNvSpPr/>
          <p:nvPr/>
        </p:nvSpPr>
        <p:spPr>
          <a:xfrm>
            <a:off x="9618706" y="90374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2737539" y="5908475"/>
            <a:ext cx="12812922" cy="837844"/>
          </a:xfrm>
          <a:prstGeom prst="rect">
            <a:avLst/>
          </a:prstGeom>
        </p:spPr>
        <p:txBody>
          <a:bodyPr lIns="0" tIns="0" rIns="0" bIns="0" rtlCol="0" anchor="t">
            <a:spAutoFit/>
          </a:bodyPr>
          <a:lstStyle/>
          <a:p>
            <a:pPr marL="0" lvl="0" indent="0" algn="ctr">
              <a:lnSpc>
                <a:spcPts val="6844"/>
              </a:lnSpc>
              <a:spcBef>
                <a:spcPct val="0"/>
              </a:spcBef>
            </a:pPr>
            <a:r>
              <a:rPr lang="en-US" sz="4889">
                <a:solidFill>
                  <a:srgbClr val="B255E4"/>
                </a:solidFill>
                <a:latin typeface="Quicksand"/>
                <a:ea typeface="Quicksand"/>
                <a:cs typeface="Quicksand"/>
                <a:sym typeface="Quicksand"/>
              </a:rPr>
              <a:t>DEPI Final Project</a:t>
            </a:r>
          </a:p>
        </p:txBody>
      </p:sp>
      <p:sp>
        <p:nvSpPr>
          <p:cNvPr id="7" name="TextBox 7"/>
          <p:cNvSpPr txBox="1"/>
          <p:nvPr/>
        </p:nvSpPr>
        <p:spPr>
          <a:xfrm>
            <a:off x="5649752" y="7032069"/>
            <a:ext cx="6988496" cy="562831"/>
          </a:xfrm>
          <a:prstGeom prst="rect">
            <a:avLst/>
          </a:prstGeom>
        </p:spPr>
        <p:txBody>
          <a:bodyPr lIns="0" tIns="0" rIns="0" bIns="0" rtlCol="0" anchor="t">
            <a:spAutoFit/>
          </a:bodyPr>
          <a:lstStyle/>
          <a:p>
            <a:pPr marL="0" lvl="0" indent="0" algn="ctr">
              <a:lnSpc>
                <a:spcPts val="4677"/>
              </a:lnSpc>
              <a:spcBef>
                <a:spcPct val="0"/>
              </a:spcBef>
            </a:pPr>
            <a:r>
              <a:rPr lang="en-US" sz="3341">
                <a:solidFill>
                  <a:srgbClr val="3E82D1"/>
                </a:solidFill>
                <a:latin typeface="Quicksand"/>
                <a:ea typeface="Quicksand"/>
                <a:cs typeface="Quicksand"/>
                <a:sym typeface="Quicksand"/>
              </a:rPr>
              <a:t>28 September, 2024</a:t>
            </a:r>
          </a:p>
        </p:txBody>
      </p:sp>
      <p:sp>
        <p:nvSpPr>
          <p:cNvPr id="8" name="TextBox 8"/>
          <p:cNvSpPr txBox="1"/>
          <p:nvPr/>
        </p:nvSpPr>
        <p:spPr>
          <a:xfrm>
            <a:off x="3322179" y="1958056"/>
            <a:ext cx="11643643" cy="588866"/>
          </a:xfrm>
          <a:prstGeom prst="rect">
            <a:avLst/>
          </a:prstGeom>
        </p:spPr>
        <p:txBody>
          <a:bodyPr lIns="0" tIns="0" rIns="0" bIns="0" rtlCol="0" anchor="t">
            <a:spAutoFit/>
          </a:bodyPr>
          <a:lstStyle/>
          <a:p>
            <a:pPr marL="0" lvl="0" indent="0" algn="ctr">
              <a:lnSpc>
                <a:spcPts val="4817"/>
              </a:lnSpc>
              <a:spcBef>
                <a:spcPct val="0"/>
              </a:spcBef>
            </a:pPr>
            <a:r>
              <a:rPr lang="en-US" sz="3441">
                <a:solidFill>
                  <a:srgbClr val="3E82D1"/>
                </a:solidFill>
                <a:latin typeface="Quicksand"/>
                <a:ea typeface="Quicksand"/>
                <a:cs typeface="Quicksand"/>
                <a:sym typeface="Quicksand"/>
              </a:rPr>
              <a:t> "YAT 200"</a:t>
            </a:r>
          </a:p>
        </p:txBody>
      </p:sp>
      <p:sp>
        <p:nvSpPr>
          <p:cNvPr id="9" name="Freeform 9"/>
          <p:cNvSpPr/>
          <p:nvPr/>
        </p:nvSpPr>
        <p:spPr>
          <a:xfrm>
            <a:off x="5646742" y="807892"/>
            <a:ext cx="2968854" cy="441617"/>
          </a:xfrm>
          <a:custGeom>
            <a:avLst/>
            <a:gdLst/>
            <a:ahLst/>
            <a:cxnLst/>
            <a:rect l="l" t="t" r="r" b="b"/>
            <a:pathLst>
              <a:path w="2968854" h="441617">
                <a:moveTo>
                  <a:pt x="0" y="0"/>
                </a:moveTo>
                <a:lnTo>
                  <a:pt x="2968854" y="0"/>
                </a:lnTo>
                <a:lnTo>
                  <a:pt x="2968854" y="441616"/>
                </a:lnTo>
                <a:lnTo>
                  <a:pt x="0" y="4416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10" name="TextBox 10"/>
          <p:cNvSpPr txBox="1"/>
          <p:nvPr/>
        </p:nvSpPr>
        <p:spPr>
          <a:xfrm>
            <a:off x="7512249" y="7852075"/>
            <a:ext cx="3292971" cy="778510"/>
          </a:xfrm>
          <a:prstGeom prst="rect">
            <a:avLst/>
          </a:prstGeom>
        </p:spPr>
        <p:txBody>
          <a:bodyPr lIns="0" tIns="0" rIns="0" bIns="0" rtlCol="0" anchor="t">
            <a:spAutoFit/>
          </a:bodyPr>
          <a:lstStyle/>
          <a:p>
            <a:pPr algn="ctr">
              <a:lnSpc>
                <a:spcPts val="6440"/>
              </a:lnSpc>
            </a:pPr>
            <a:r>
              <a:rPr lang="en-US" sz="4600" b="1">
                <a:solidFill>
                  <a:srgbClr val="593C8F"/>
                </a:solidFill>
                <a:latin typeface="Cormorant Garamond Bold"/>
                <a:ea typeface="Cormorant Garamond Bold"/>
                <a:cs typeface="Cormorant Garamond Bold"/>
                <a:sym typeface="Cormorant Garamond Bold"/>
              </a:rPr>
              <a:t>Dr/Soha Nagy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2091703">
            <a:off x="10915380" y="-710110"/>
            <a:ext cx="9635343" cy="16347742"/>
            <a:chOff x="0" y="0"/>
            <a:chExt cx="2537703" cy="4305578"/>
          </a:xfrm>
        </p:grpSpPr>
        <p:sp>
          <p:nvSpPr>
            <p:cNvPr id="3" name="Freeform 3"/>
            <p:cNvSpPr/>
            <p:nvPr/>
          </p:nvSpPr>
          <p:spPr>
            <a:xfrm>
              <a:off x="0" y="0"/>
              <a:ext cx="2537703" cy="4305578"/>
            </a:xfrm>
            <a:custGeom>
              <a:avLst/>
              <a:gdLst/>
              <a:ahLst/>
              <a:cxnLst/>
              <a:rect l="l" t="t" r="r" b="b"/>
              <a:pathLst>
                <a:path w="2537703" h="4305578">
                  <a:moveTo>
                    <a:pt x="0" y="0"/>
                  </a:moveTo>
                  <a:lnTo>
                    <a:pt x="2537703" y="0"/>
                  </a:lnTo>
                  <a:lnTo>
                    <a:pt x="2537703" y="4305578"/>
                  </a:lnTo>
                  <a:lnTo>
                    <a:pt x="0" y="4305578"/>
                  </a:lnTo>
                  <a:close/>
                </a:path>
              </a:pathLst>
            </a:custGeom>
            <a:solidFill>
              <a:srgbClr val="D0C3F1">
                <a:alpha val="73725"/>
              </a:srgbClr>
            </a:solidFill>
          </p:spPr>
          <p:txBody>
            <a:bodyPr/>
            <a:lstStyle/>
            <a:p>
              <a:endParaRPr lang="en-GB"/>
            </a:p>
          </p:txBody>
        </p:sp>
        <p:sp>
          <p:nvSpPr>
            <p:cNvPr id="4" name="TextBox 4"/>
            <p:cNvSpPr txBox="1"/>
            <p:nvPr/>
          </p:nvSpPr>
          <p:spPr>
            <a:xfrm>
              <a:off x="0" y="-123825"/>
              <a:ext cx="2537703" cy="4429403"/>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850817" y="1922103"/>
            <a:ext cx="10953924" cy="6852948"/>
          </a:xfrm>
          <a:custGeom>
            <a:avLst/>
            <a:gdLst/>
            <a:ahLst/>
            <a:cxnLst/>
            <a:rect l="l" t="t" r="r" b="b"/>
            <a:pathLst>
              <a:path w="10953924" h="6852948">
                <a:moveTo>
                  <a:pt x="0" y="0"/>
                </a:moveTo>
                <a:lnTo>
                  <a:pt x="10953924" y="0"/>
                </a:lnTo>
                <a:lnTo>
                  <a:pt x="10953924" y="6852948"/>
                </a:lnTo>
                <a:lnTo>
                  <a:pt x="0" y="6852948"/>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619835" y="59248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652786"/>
                </a:solidFill>
                <a:latin typeface="Cormorant Garamond Bold Italics"/>
                <a:ea typeface="Cormorant Garamond Bold Italics"/>
                <a:cs typeface="Cormorant Garamond Bold Italics"/>
                <a:sym typeface="Cormorant Garamond Bold Italics"/>
              </a:rPr>
              <a:t>Visualization and Driven-Insights: </a:t>
            </a:r>
          </a:p>
        </p:txBody>
      </p:sp>
      <p:sp>
        <p:nvSpPr>
          <p:cNvPr id="7" name="TextBox 7"/>
          <p:cNvSpPr txBox="1"/>
          <p:nvPr/>
        </p:nvSpPr>
        <p:spPr>
          <a:xfrm>
            <a:off x="6850817" y="8896985"/>
            <a:ext cx="10953924" cy="646429"/>
          </a:xfrm>
          <a:prstGeom prst="rect">
            <a:avLst/>
          </a:prstGeom>
        </p:spPr>
        <p:txBody>
          <a:bodyPr lIns="0" tIns="0" rIns="0" bIns="0" rtlCol="0" anchor="t">
            <a:spAutoFit/>
          </a:bodyPr>
          <a:lstStyle/>
          <a:p>
            <a:pPr algn="ctr">
              <a:lnSpc>
                <a:spcPts val="5320"/>
              </a:lnSpc>
            </a:pPr>
            <a:r>
              <a:rPr lang="en-US" sz="3800" b="1">
                <a:solidFill>
                  <a:srgbClr val="652786"/>
                </a:solidFill>
                <a:latin typeface="Canva Sans Bold"/>
                <a:ea typeface="Canva Sans Bold"/>
                <a:cs typeface="Canva Sans Bold"/>
                <a:sym typeface="Canva Sans Bold"/>
              </a:rPr>
              <a:t>Chart (1) </a:t>
            </a:r>
          </a:p>
        </p:txBody>
      </p:sp>
      <p:sp>
        <p:nvSpPr>
          <p:cNvPr id="8" name="TextBox 8"/>
          <p:cNvSpPr txBox="1"/>
          <p:nvPr/>
        </p:nvSpPr>
        <p:spPr>
          <a:xfrm>
            <a:off x="786337" y="2439901"/>
            <a:ext cx="5419738" cy="15652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total sales disparity shows that urban areas significantly outperform rural areas in terms of total sales</a:t>
            </a:r>
          </a:p>
        </p:txBody>
      </p:sp>
      <p:sp>
        <p:nvSpPr>
          <p:cNvPr id="9" name="TextBox 9"/>
          <p:cNvSpPr txBox="1"/>
          <p:nvPr/>
        </p:nvSpPr>
        <p:spPr>
          <a:xfrm>
            <a:off x="478353" y="5019675"/>
            <a:ext cx="6035706" cy="26320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To diversify the sales base, efforts could be made to increase sales in rural areas, potentially through targeted promotions, improved logistics, or localized product offerings.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148368"/>
            <a:ext cx="18288000" cy="2992780"/>
            <a:chOff x="0" y="0"/>
            <a:chExt cx="4816593" cy="788222"/>
          </a:xfrm>
        </p:grpSpPr>
        <p:sp>
          <p:nvSpPr>
            <p:cNvPr id="3" name="Freeform 3"/>
            <p:cNvSpPr/>
            <p:nvPr/>
          </p:nvSpPr>
          <p:spPr>
            <a:xfrm>
              <a:off x="0" y="0"/>
              <a:ext cx="4816592" cy="788222"/>
            </a:xfrm>
            <a:custGeom>
              <a:avLst/>
              <a:gdLst/>
              <a:ahLst/>
              <a:cxnLst/>
              <a:rect l="l" t="t" r="r" b="b"/>
              <a:pathLst>
                <a:path w="4816592" h="788222">
                  <a:moveTo>
                    <a:pt x="0" y="0"/>
                  </a:moveTo>
                  <a:lnTo>
                    <a:pt x="4816592" y="0"/>
                  </a:lnTo>
                  <a:lnTo>
                    <a:pt x="4816592" y="788222"/>
                  </a:lnTo>
                  <a:lnTo>
                    <a:pt x="0" y="788222"/>
                  </a:lnTo>
                  <a:close/>
                </a:path>
              </a:pathLst>
            </a:custGeom>
            <a:solidFill>
              <a:srgbClr val="593C8F"/>
            </a:solidFill>
          </p:spPr>
          <p:txBody>
            <a:bodyPr/>
            <a:lstStyle/>
            <a:p>
              <a:endParaRPr lang="en-GB"/>
            </a:p>
          </p:txBody>
        </p:sp>
        <p:sp>
          <p:nvSpPr>
            <p:cNvPr id="4" name="TextBox 4"/>
            <p:cNvSpPr txBox="1"/>
            <p:nvPr/>
          </p:nvSpPr>
          <p:spPr>
            <a:xfrm>
              <a:off x="0" y="-47625"/>
              <a:ext cx="4816593" cy="835847"/>
            </a:xfrm>
            <a:prstGeom prst="rect">
              <a:avLst/>
            </a:prstGeom>
          </p:spPr>
          <p:txBody>
            <a:bodyPr lIns="50800" tIns="50800" rIns="50800" bIns="50800" rtlCol="0" anchor="ctr"/>
            <a:lstStyle/>
            <a:p>
              <a:pPr algn="ctr">
                <a:lnSpc>
                  <a:spcPts val="3693"/>
                </a:lnSpc>
              </a:pPr>
              <a:endParaRPr/>
            </a:p>
          </p:txBody>
        </p:sp>
      </p:grpSp>
      <p:sp>
        <p:nvSpPr>
          <p:cNvPr id="5" name="AutoShape 5"/>
          <p:cNvSpPr/>
          <p:nvPr/>
        </p:nvSpPr>
        <p:spPr>
          <a:xfrm>
            <a:off x="11404213" y="961657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6" name="Freeform 6"/>
          <p:cNvSpPr/>
          <p:nvPr/>
        </p:nvSpPr>
        <p:spPr>
          <a:xfrm>
            <a:off x="1028700" y="557625"/>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rot="-5400000">
            <a:off x="-168538" y="152257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8" name="Freeform 8"/>
          <p:cNvSpPr/>
          <p:nvPr/>
        </p:nvSpPr>
        <p:spPr>
          <a:xfrm>
            <a:off x="7924836" y="1820545"/>
            <a:ext cx="9971617" cy="6388595"/>
          </a:xfrm>
          <a:custGeom>
            <a:avLst/>
            <a:gdLst/>
            <a:ahLst/>
            <a:cxnLst/>
            <a:rect l="l" t="t" r="r" b="b"/>
            <a:pathLst>
              <a:path w="9971617" h="6388595">
                <a:moveTo>
                  <a:pt x="0" y="0"/>
                </a:moveTo>
                <a:lnTo>
                  <a:pt x="9971617" y="0"/>
                </a:lnTo>
                <a:lnTo>
                  <a:pt x="9971617" y="6388595"/>
                </a:lnTo>
                <a:lnTo>
                  <a:pt x="0" y="6388595"/>
                </a:lnTo>
                <a:lnTo>
                  <a:pt x="0" y="0"/>
                </a:lnTo>
                <a:close/>
              </a:path>
            </a:pathLst>
          </a:custGeom>
          <a:blipFill>
            <a:blip r:embed="rId4"/>
            <a:stretch>
              <a:fillRect/>
            </a:stretch>
          </a:blipFill>
        </p:spPr>
        <p:txBody>
          <a:bodyPr/>
          <a:lstStyle/>
          <a:p>
            <a:endParaRPr lang="en-GB"/>
          </a:p>
        </p:txBody>
      </p:sp>
      <p:sp>
        <p:nvSpPr>
          <p:cNvPr id="9" name="TextBox 9"/>
          <p:cNvSpPr txBox="1"/>
          <p:nvPr/>
        </p:nvSpPr>
        <p:spPr>
          <a:xfrm>
            <a:off x="1028700" y="933450"/>
            <a:ext cx="2957661" cy="887095"/>
          </a:xfrm>
          <a:prstGeom prst="rect">
            <a:avLst/>
          </a:prstGeom>
        </p:spPr>
        <p:txBody>
          <a:bodyPr lIns="0" tIns="0" rIns="0" bIns="0" rtlCol="0" anchor="t">
            <a:spAutoFit/>
          </a:bodyPr>
          <a:lstStyle/>
          <a:p>
            <a:pPr algn="ctr">
              <a:lnSpc>
                <a:spcPts val="7279"/>
              </a:lnSpc>
            </a:pPr>
            <a:r>
              <a:rPr lang="en-US" sz="5199" b="1">
                <a:solidFill>
                  <a:srgbClr val="FDFBFB"/>
                </a:solidFill>
                <a:latin typeface="Canva Sans Bold"/>
                <a:ea typeface="Canva Sans Bold"/>
                <a:cs typeface="Canva Sans Bold"/>
                <a:sym typeface="Canva Sans Bold"/>
              </a:rPr>
              <a:t>Chart (2) </a:t>
            </a:r>
          </a:p>
        </p:txBody>
      </p:sp>
      <p:sp>
        <p:nvSpPr>
          <p:cNvPr id="10" name="TextBox 10"/>
          <p:cNvSpPr txBox="1"/>
          <p:nvPr/>
        </p:nvSpPr>
        <p:spPr>
          <a:xfrm>
            <a:off x="796410" y="3181284"/>
            <a:ext cx="6762615" cy="3057525"/>
          </a:xfrm>
          <a:prstGeom prst="rect">
            <a:avLst/>
          </a:prstGeom>
        </p:spPr>
        <p:txBody>
          <a:bodyPr lIns="0" tIns="0" rIns="0" bIns="0" rtlCol="0" anchor="t">
            <a:spAutoFit/>
          </a:bodyPr>
          <a:lstStyle/>
          <a:p>
            <a:pPr algn="ctr">
              <a:lnSpc>
                <a:spcPts val="4079"/>
              </a:lnSpc>
              <a:spcBef>
                <a:spcPct val="0"/>
              </a:spcBef>
            </a:pPr>
            <a:r>
              <a:rPr lang="en-US" sz="2400">
                <a:solidFill>
                  <a:srgbClr val="652786"/>
                </a:solidFill>
                <a:latin typeface="Quicksand"/>
                <a:ea typeface="Quicksand"/>
                <a:cs typeface="Quicksand"/>
                <a:sym typeface="Quicksand"/>
              </a:rPr>
              <a:t>Rural areas have a higher average sales per order. In contrast, urban areas have a lower average sales per order. Despite the lower total sales in rural areas, the higher average sales per order present an interesting growth opportunity.</a:t>
            </a:r>
          </a:p>
        </p:txBody>
      </p:sp>
      <p:sp>
        <p:nvSpPr>
          <p:cNvPr id="11" name="TextBox 11"/>
          <p:cNvSpPr txBox="1"/>
          <p:nvPr/>
        </p:nvSpPr>
        <p:spPr>
          <a:xfrm>
            <a:off x="632856" y="6932572"/>
            <a:ext cx="6871651" cy="1514475"/>
          </a:xfrm>
          <a:prstGeom prst="rect">
            <a:avLst/>
          </a:prstGeom>
        </p:spPr>
        <p:txBody>
          <a:bodyPr lIns="0" tIns="0" rIns="0" bIns="0" rtlCol="0" anchor="t">
            <a:spAutoFit/>
          </a:bodyPr>
          <a:lstStyle/>
          <a:p>
            <a:pPr algn="ctr">
              <a:lnSpc>
                <a:spcPts val="4079"/>
              </a:lnSpc>
              <a:spcBef>
                <a:spcPct val="0"/>
              </a:spcBef>
            </a:pPr>
            <a:r>
              <a:rPr lang="en-US" sz="2400">
                <a:solidFill>
                  <a:srgbClr val="652786"/>
                </a:solidFill>
                <a:latin typeface="Quicksand"/>
                <a:ea typeface="Quicksand"/>
                <a:cs typeface="Quicksand"/>
                <a:sym typeface="Quicksand"/>
              </a:rPr>
              <a:t> Increasing the average order size in urban regions through bundled promotions or incentives could further boost revenue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0C3F1"/>
        </a:solidFill>
        <a:effectLst/>
      </p:bgPr>
    </p:bg>
    <p:spTree>
      <p:nvGrpSpPr>
        <p:cNvPr id="1" name=""/>
        <p:cNvGrpSpPr/>
        <p:nvPr/>
      </p:nvGrpSpPr>
      <p:grpSpPr>
        <a:xfrm>
          <a:off x="0" y="0"/>
          <a:ext cx="0" cy="0"/>
          <a:chOff x="0" y="0"/>
          <a:chExt cx="0" cy="0"/>
        </a:xfrm>
      </p:grpSpPr>
      <p:sp>
        <p:nvSpPr>
          <p:cNvPr id="2" name="AutoShape 2"/>
          <p:cNvSpPr/>
          <p:nvPr/>
        </p:nvSpPr>
        <p:spPr>
          <a:xfrm>
            <a:off x="374482" y="1357229"/>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3" name="Freeform 3"/>
          <p:cNvSpPr/>
          <p:nvPr/>
        </p:nvSpPr>
        <p:spPr>
          <a:xfrm>
            <a:off x="8500050" y="1977787"/>
            <a:ext cx="9373343" cy="7072974"/>
          </a:xfrm>
          <a:custGeom>
            <a:avLst/>
            <a:gdLst/>
            <a:ahLst/>
            <a:cxnLst/>
            <a:rect l="l" t="t" r="r" b="b"/>
            <a:pathLst>
              <a:path w="9373343" h="7072974">
                <a:moveTo>
                  <a:pt x="0" y="0"/>
                </a:moveTo>
                <a:lnTo>
                  <a:pt x="9373343" y="0"/>
                </a:lnTo>
                <a:lnTo>
                  <a:pt x="9373343" y="7072974"/>
                </a:lnTo>
                <a:lnTo>
                  <a:pt x="0" y="7072974"/>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374482" y="216076"/>
            <a:ext cx="10326591" cy="1012190"/>
          </a:xfrm>
          <a:prstGeom prst="rect">
            <a:avLst/>
          </a:prstGeom>
        </p:spPr>
        <p:txBody>
          <a:bodyPr lIns="0" tIns="0" rIns="0" bIns="0" rtlCol="0" anchor="t">
            <a:spAutoFit/>
          </a:bodyPr>
          <a:lstStyle/>
          <a:p>
            <a:pPr marL="0" lvl="0" indent="0" algn="l">
              <a:lnSpc>
                <a:spcPts val="8260"/>
              </a:lnSpc>
              <a:spcBef>
                <a:spcPct val="0"/>
              </a:spcBef>
            </a:pPr>
            <a:r>
              <a:rPr lang="en-US" sz="5900" b="1" i="1">
                <a:solidFill>
                  <a:srgbClr val="593C8F"/>
                </a:solidFill>
                <a:latin typeface="Cormorant Garamond Bold Italics"/>
                <a:ea typeface="Cormorant Garamond Bold Italics"/>
                <a:cs typeface="Cormorant Garamond Bold Italics"/>
                <a:sym typeface="Cormorant Garamond Bold Italics"/>
              </a:rPr>
              <a:t>Chart (3) </a:t>
            </a:r>
          </a:p>
        </p:txBody>
      </p:sp>
      <p:sp>
        <p:nvSpPr>
          <p:cNvPr id="5" name="TextBox 5"/>
          <p:cNvSpPr txBox="1"/>
          <p:nvPr/>
        </p:nvSpPr>
        <p:spPr>
          <a:xfrm>
            <a:off x="483518" y="2456749"/>
            <a:ext cx="7798459" cy="3057525"/>
          </a:xfrm>
          <a:prstGeom prst="rect">
            <a:avLst/>
          </a:prstGeom>
        </p:spPr>
        <p:txBody>
          <a:bodyPr lIns="0" tIns="0" rIns="0" bIns="0" rtlCol="0" anchor="t">
            <a:spAutoFit/>
          </a:bodyPr>
          <a:lstStyle/>
          <a:p>
            <a:pPr algn="ctr">
              <a:lnSpc>
                <a:spcPts val="4079"/>
              </a:lnSpc>
              <a:spcBef>
                <a:spcPct val="0"/>
              </a:spcBef>
            </a:pPr>
            <a:r>
              <a:rPr lang="en-US" sz="2400">
                <a:solidFill>
                  <a:srgbClr val="593C8F"/>
                </a:solidFill>
                <a:latin typeface="Quicksand"/>
                <a:ea typeface="Quicksand"/>
                <a:cs typeface="Quicksand"/>
                <a:sym typeface="Quicksand"/>
              </a:rPr>
              <a:t>urban areas exhibit higher sales across all product categories compared to rural areas. Technology products have the largest sales gap between urban and rural regions. While urban areas also lead in furniture and office supplies sales, the differences are less significant.</a:t>
            </a:r>
          </a:p>
        </p:txBody>
      </p:sp>
      <p:sp>
        <p:nvSpPr>
          <p:cNvPr id="6" name="TextBox 6"/>
          <p:cNvSpPr txBox="1"/>
          <p:nvPr/>
        </p:nvSpPr>
        <p:spPr>
          <a:xfrm>
            <a:off x="637987" y="6032585"/>
            <a:ext cx="7489523" cy="2543175"/>
          </a:xfrm>
          <a:prstGeom prst="rect">
            <a:avLst/>
          </a:prstGeom>
        </p:spPr>
        <p:txBody>
          <a:bodyPr lIns="0" tIns="0" rIns="0" bIns="0" rtlCol="0" anchor="t">
            <a:spAutoFit/>
          </a:bodyPr>
          <a:lstStyle/>
          <a:p>
            <a:pPr algn="ctr">
              <a:lnSpc>
                <a:spcPts val="4079"/>
              </a:lnSpc>
              <a:spcBef>
                <a:spcPct val="0"/>
              </a:spcBef>
            </a:pPr>
            <a:r>
              <a:rPr lang="en-US" sz="2400">
                <a:solidFill>
                  <a:srgbClr val="593C8F"/>
                </a:solidFill>
                <a:latin typeface="Quicksand"/>
                <a:ea typeface="Quicksand"/>
                <a:cs typeface="Quicksand"/>
                <a:sym typeface="Quicksand"/>
              </a:rPr>
              <a:t>Businesses can prioritize urban areas for maximum sales but should also consider strategies to tap into the rural market potential. Product differentiation, tailored marketing, and appropriate distribution channels are essential for success in both regions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7125529" y="1918065"/>
            <a:ext cx="10814693" cy="6450870"/>
          </a:xfrm>
          <a:custGeom>
            <a:avLst/>
            <a:gdLst/>
            <a:ahLst/>
            <a:cxnLst/>
            <a:rect l="l" t="t" r="r" b="b"/>
            <a:pathLst>
              <a:path w="10814693" h="6450870">
                <a:moveTo>
                  <a:pt x="0" y="0"/>
                </a:moveTo>
                <a:lnTo>
                  <a:pt x="10814693" y="0"/>
                </a:lnTo>
                <a:lnTo>
                  <a:pt x="10814693" y="6450870"/>
                </a:lnTo>
                <a:lnTo>
                  <a:pt x="0" y="6450870"/>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554261" y="428942"/>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Chart (4) </a:t>
            </a:r>
          </a:p>
        </p:txBody>
      </p:sp>
      <p:sp>
        <p:nvSpPr>
          <p:cNvPr id="7" name="TextBox 7"/>
          <p:cNvSpPr txBox="1"/>
          <p:nvPr/>
        </p:nvSpPr>
        <p:spPr>
          <a:xfrm>
            <a:off x="728733" y="2096716"/>
            <a:ext cx="6216996" cy="1253490"/>
          </a:xfrm>
          <a:prstGeom prst="rect">
            <a:avLst/>
          </a:prstGeom>
        </p:spPr>
        <p:txBody>
          <a:bodyPr lIns="0" tIns="0" rIns="0" bIns="0" rtlCol="0" anchor="t">
            <a:spAutoFit/>
          </a:bodyPr>
          <a:lstStyle/>
          <a:p>
            <a:pPr algn="ctr">
              <a:lnSpc>
                <a:spcPts val="3359"/>
              </a:lnSpc>
              <a:spcBef>
                <a:spcPct val="0"/>
              </a:spcBef>
            </a:pPr>
            <a:r>
              <a:rPr lang="en-US" sz="2400">
                <a:solidFill>
                  <a:srgbClr val="593C8F"/>
                </a:solidFill>
                <a:latin typeface="Quicksand"/>
                <a:ea typeface="Quicksand"/>
                <a:cs typeface="Quicksand"/>
                <a:sym typeface="Quicksand"/>
              </a:rPr>
              <a:t>The West region has the highest total sales, exceeding 700,000, making it the top-performing region in terms of sales.</a:t>
            </a:r>
          </a:p>
        </p:txBody>
      </p:sp>
      <p:sp>
        <p:nvSpPr>
          <p:cNvPr id="8" name="TextBox 8"/>
          <p:cNvSpPr txBox="1"/>
          <p:nvPr/>
        </p:nvSpPr>
        <p:spPr>
          <a:xfrm>
            <a:off x="728733" y="3701057"/>
            <a:ext cx="5944405" cy="5025390"/>
          </a:xfrm>
          <a:prstGeom prst="rect">
            <a:avLst/>
          </a:prstGeom>
        </p:spPr>
        <p:txBody>
          <a:bodyPr lIns="0" tIns="0" rIns="0" bIns="0" rtlCol="0" anchor="t">
            <a:spAutoFit/>
          </a:bodyPr>
          <a:lstStyle/>
          <a:p>
            <a:pPr algn="ctr">
              <a:lnSpc>
                <a:spcPts val="3359"/>
              </a:lnSpc>
              <a:spcBef>
                <a:spcPct val="0"/>
              </a:spcBef>
            </a:pPr>
            <a:r>
              <a:rPr lang="en-US" sz="2400">
                <a:solidFill>
                  <a:srgbClr val="593C8F"/>
                </a:solidFill>
                <a:latin typeface="Quicksand"/>
                <a:ea typeface="Quicksand"/>
                <a:cs typeface="Quicksand"/>
                <a:sym typeface="Quicksand"/>
              </a:rPr>
              <a:t>Lastly, the South region has the lowest sales, falling below 500,000, indicating potential challenges. We need to focus on the South region, exploring the reasons behind its performance and developing strategies to boost sales, which could be beneficial. Additionally, it is essential to sustain performance in the West and East regions, as these areas are performing well; continued engagement offers, or targeted marketing could ensure that they maintain their high sales figures.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2091703">
            <a:off x="10915380" y="-710110"/>
            <a:ext cx="9635343" cy="16347742"/>
            <a:chOff x="0" y="0"/>
            <a:chExt cx="2537703" cy="4305578"/>
          </a:xfrm>
        </p:grpSpPr>
        <p:sp>
          <p:nvSpPr>
            <p:cNvPr id="3" name="Freeform 3"/>
            <p:cNvSpPr/>
            <p:nvPr/>
          </p:nvSpPr>
          <p:spPr>
            <a:xfrm>
              <a:off x="0" y="0"/>
              <a:ext cx="2537703" cy="4305578"/>
            </a:xfrm>
            <a:custGeom>
              <a:avLst/>
              <a:gdLst/>
              <a:ahLst/>
              <a:cxnLst/>
              <a:rect l="l" t="t" r="r" b="b"/>
              <a:pathLst>
                <a:path w="2537703" h="4305578">
                  <a:moveTo>
                    <a:pt x="0" y="0"/>
                  </a:moveTo>
                  <a:lnTo>
                    <a:pt x="2537703" y="0"/>
                  </a:lnTo>
                  <a:lnTo>
                    <a:pt x="2537703" y="4305578"/>
                  </a:lnTo>
                  <a:lnTo>
                    <a:pt x="0" y="4305578"/>
                  </a:lnTo>
                  <a:close/>
                </a:path>
              </a:pathLst>
            </a:custGeom>
            <a:solidFill>
              <a:srgbClr val="D0C3F1">
                <a:alpha val="73725"/>
              </a:srgbClr>
            </a:solidFill>
          </p:spPr>
          <p:txBody>
            <a:bodyPr/>
            <a:lstStyle/>
            <a:p>
              <a:endParaRPr lang="en-GB"/>
            </a:p>
          </p:txBody>
        </p:sp>
        <p:sp>
          <p:nvSpPr>
            <p:cNvPr id="4" name="TextBox 4"/>
            <p:cNvSpPr txBox="1"/>
            <p:nvPr/>
          </p:nvSpPr>
          <p:spPr>
            <a:xfrm>
              <a:off x="0" y="-123825"/>
              <a:ext cx="2537703" cy="4429403"/>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962439" y="1028700"/>
            <a:ext cx="10975206" cy="8338417"/>
          </a:xfrm>
          <a:custGeom>
            <a:avLst/>
            <a:gdLst/>
            <a:ahLst/>
            <a:cxnLst/>
            <a:rect l="l" t="t" r="r" b="b"/>
            <a:pathLst>
              <a:path w="10975206" h="8338417">
                <a:moveTo>
                  <a:pt x="0" y="0"/>
                </a:moveTo>
                <a:lnTo>
                  <a:pt x="10975207" y="0"/>
                </a:lnTo>
                <a:lnTo>
                  <a:pt x="10975207" y="8338417"/>
                </a:lnTo>
                <a:lnTo>
                  <a:pt x="0" y="8338417"/>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619835" y="59248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652786"/>
                </a:solidFill>
                <a:latin typeface="Cormorant Garamond Bold Italics"/>
                <a:ea typeface="Cormorant Garamond Bold Italics"/>
                <a:cs typeface="Cormorant Garamond Bold Italics"/>
                <a:sym typeface="Cormorant Garamond Bold Italics"/>
              </a:rPr>
              <a:t>Chart (5) </a:t>
            </a:r>
          </a:p>
        </p:txBody>
      </p:sp>
      <p:sp>
        <p:nvSpPr>
          <p:cNvPr id="7" name="TextBox 7"/>
          <p:cNvSpPr txBox="1"/>
          <p:nvPr/>
        </p:nvSpPr>
        <p:spPr>
          <a:xfrm>
            <a:off x="464493" y="2876090"/>
            <a:ext cx="6643329" cy="1253490"/>
          </a:xfrm>
          <a:prstGeom prst="rect">
            <a:avLst/>
          </a:prstGeom>
        </p:spPr>
        <p:txBody>
          <a:bodyPr lIns="0" tIns="0" rIns="0" bIns="0" rtlCol="0" anchor="t">
            <a:spAutoFit/>
          </a:bodyPr>
          <a:lstStyle/>
          <a:p>
            <a:pPr algn="ctr">
              <a:lnSpc>
                <a:spcPts val="3359"/>
              </a:lnSpc>
              <a:spcBef>
                <a:spcPct val="0"/>
              </a:spcBef>
            </a:pPr>
            <a:r>
              <a:rPr lang="en-US" sz="2400">
                <a:solidFill>
                  <a:srgbClr val="652786"/>
                </a:solidFill>
                <a:latin typeface="Quicksand"/>
                <a:ea typeface="Quicksand"/>
                <a:cs typeface="Quicksand"/>
                <a:sym typeface="Quicksand"/>
              </a:rPr>
              <a:t>The heatmap shows that the East region exhibits a strong preference for technology, with a lower interest in office supplies.</a:t>
            </a:r>
          </a:p>
        </p:txBody>
      </p:sp>
      <p:sp>
        <p:nvSpPr>
          <p:cNvPr id="8" name="TextBox 8"/>
          <p:cNvSpPr txBox="1"/>
          <p:nvPr/>
        </p:nvSpPr>
        <p:spPr>
          <a:xfrm>
            <a:off x="883318" y="5327967"/>
            <a:ext cx="6079121" cy="2510790"/>
          </a:xfrm>
          <a:prstGeom prst="rect">
            <a:avLst/>
          </a:prstGeom>
        </p:spPr>
        <p:txBody>
          <a:bodyPr lIns="0" tIns="0" rIns="0" bIns="0" rtlCol="0" anchor="t">
            <a:spAutoFit/>
          </a:bodyPr>
          <a:lstStyle/>
          <a:p>
            <a:pPr algn="ctr">
              <a:lnSpc>
                <a:spcPts val="3359"/>
              </a:lnSpc>
              <a:spcBef>
                <a:spcPct val="0"/>
              </a:spcBef>
            </a:pPr>
            <a:r>
              <a:rPr lang="en-US" sz="2400">
                <a:solidFill>
                  <a:srgbClr val="652786"/>
                </a:solidFill>
                <a:latin typeface="Quicksand"/>
                <a:ea typeface="Quicksand"/>
                <a:cs typeface="Quicksand"/>
                <a:sym typeface="Quicksand"/>
              </a:rPr>
              <a:t>The Central region shows relatively balanced demand across the categories, with no strong spikes. Lastly, the South region indicates a higher interest in technology but comparatively lower interest in furniture and office supplies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066022" y="82166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5619292" y="-64553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4" name="Freeform 4"/>
          <p:cNvSpPr/>
          <p:nvPr/>
        </p:nvSpPr>
        <p:spPr>
          <a:xfrm>
            <a:off x="837264" y="1228382"/>
            <a:ext cx="16059384" cy="8760492"/>
          </a:xfrm>
          <a:custGeom>
            <a:avLst/>
            <a:gdLst/>
            <a:ahLst/>
            <a:cxnLst/>
            <a:rect l="l" t="t" r="r" b="b"/>
            <a:pathLst>
              <a:path w="16059384" h="8760492">
                <a:moveTo>
                  <a:pt x="0" y="0"/>
                </a:moveTo>
                <a:lnTo>
                  <a:pt x="16059384" y="0"/>
                </a:lnTo>
                <a:lnTo>
                  <a:pt x="16059384" y="8760492"/>
                </a:lnTo>
                <a:lnTo>
                  <a:pt x="0" y="8760492"/>
                </a:lnTo>
                <a:lnTo>
                  <a:pt x="0" y="0"/>
                </a:lnTo>
                <a:close/>
              </a:path>
            </a:pathLst>
          </a:custGeom>
          <a:blipFill>
            <a:blip r:embed="rId4"/>
            <a:stretch>
              <a:fillRect t="-1786" b="-1786"/>
            </a:stretch>
          </a:blipFill>
        </p:spPr>
        <p:txBody>
          <a:bodyPr/>
          <a:lstStyle/>
          <a:p>
            <a:endParaRPr lang="en-GB"/>
          </a:p>
        </p:txBody>
      </p:sp>
      <p:sp>
        <p:nvSpPr>
          <p:cNvPr id="5" name="TextBox 5"/>
          <p:cNvSpPr txBox="1"/>
          <p:nvPr/>
        </p:nvSpPr>
        <p:spPr>
          <a:xfrm>
            <a:off x="665246" y="192697"/>
            <a:ext cx="11537525" cy="1035685"/>
          </a:xfrm>
          <a:prstGeom prst="rect">
            <a:avLst/>
          </a:prstGeom>
        </p:spPr>
        <p:txBody>
          <a:bodyPr lIns="0" tIns="0" rIns="0" bIns="0" rtlCol="0" anchor="t">
            <a:spAutoFit/>
          </a:bodyPr>
          <a:lstStyle/>
          <a:p>
            <a:pPr marL="0" lvl="0" indent="0" algn="l">
              <a:lnSpc>
                <a:spcPts val="8540"/>
              </a:lnSpc>
              <a:spcBef>
                <a:spcPct val="0"/>
              </a:spcBef>
            </a:pPr>
            <a:r>
              <a:rPr lang="en-US" sz="6100" b="1" i="1">
                <a:solidFill>
                  <a:srgbClr val="593C8F"/>
                </a:solidFill>
                <a:latin typeface="Cormorant Garamond Bold Italics"/>
                <a:ea typeface="Cormorant Garamond Bold Italics"/>
                <a:cs typeface="Cormorant Garamond Bold Italics"/>
                <a:sym typeface="Cormorant Garamond Bold Italics"/>
              </a:rPr>
              <a:t>Chart (6)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022" y="82166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837264" y="5766219"/>
            <a:ext cx="7029963" cy="4199585"/>
          </a:xfrm>
          <a:custGeom>
            <a:avLst/>
            <a:gdLst/>
            <a:ahLst/>
            <a:cxnLst/>
            <a:rect l="l" t="t" r="r" b="b"/>
            <a:pathLst>
              <a:path w="7029963" h="4199585">
                <a:moveTo>
                  <a:pt x="0" y="0"/>
                </a:moveTo>
                <a:lnTo>
                  <a:pt x="7029963" y="0"/>
                </a:lnTo>
                <a:lnTo>
                  <a:pt x="7029963" y="4199585"/>
                </a:lnTo>
                <a:lnTo>
                  <a:pt x="0" y="4199585"/>
                </a:lnTo>
                <a:lnTo>
                  <a:pt x="0" y="0"/>
                </a:lnTo>
                <a:close/>
              </a:path>
            </a:pathLst>
          </a:custGeom>
          <a:blipFill>
            <a:blip r:embed="rId4"/>
            <a:stretch>
              <a:fillRect/>
            </a:stretch>
          </a:blipFill>
        </p:spPr>
        <p:txBody>
          <a:bodyPr/>
          <a:lstStyle/>
          <a:p>
            <a:endParaRPr lang="en-GB"/>
          </a:p>
        </p:txBody>
      </p:sp>
      <p:sp>
        <p:nvSpPr>
          <p:cNvPr id="4" name="Freeform 4"/>
          <p:cNvSpPr/>
          <p:nvPr/>
        </p:nvSpPr>
        <p:spPr>
          <a:xfrm>
            <a:off x="837264" y="1448507"/>
            <a:ext cx="7040493" cy="4097587"/>
          </a:xfrm>
          <a:custGeom>
            <a:avLst/>
            <a:gdLst/>
            <a:ahLst/>
            <a:cxnLst/>
            <a:rect l="l" t="t" r="r" b="b"/>
            <a:pathLst>
              <a:path w="7040493" h="4097587">
                <a:moveTo>
                  <a:pt x="0" y="0"/>
                </a:moveTo>
                <a:lnTo>
                  <a:pt x="7040493" y="0"/>
                </a:lnTo>
                <a:lnTo>
                  <a:pt x="7040493" y="4097587"/>
                </a:lnTo>
                <a:lnTo>
                  <a:pt x="0" y="4097587"/>
                </a:lnTo>
                <a:lnTo>
                  <a:pt x="0" y="0"/>
                </a:lnTo>
                <a:close/>
              </a:path>
            </a:pathLst>
          </a:custGeom>
          <a:blipFill>
            <a:blip r:embed="rId5"/>
            <a:stretch>
              <a:fillRect/>
            </a:stretch>
          </a:blipFill>
        </p:spPr>
        <p:txBody>
          <a:bodyPr/>
          <a:lstStyle/>
          <a:p>
            <a:endParaRPr lang="en-GB"/>
          </a:p>
        </p:txBody>
      </p:sp>
      <p:sp>
        <p:nvSpPr>
          <p:cNvPr id="5" name="Freeform 5"/>
          <p:cNvSpPr/>
          <p:nvPr/>
        </p:nvSpPr>
        <p:spPr>
          <a:xfrm>
            <a:off x="9814586" y="5766219"/>
            <a:ext cx="6900289" cy="4120027"/>
          </a:xfrm>
          <a:custGeom>
            <a:avLst/>
            <a:gdLst/>
            <a:ahLst/>
            <a:cxnLst/>
            <a:rect l="l" t="t" r="r" b="b"/>
            <a:pathLst>
              <a:path w="6900289" h="4120027">
                <a:moveTo>
                  <a:pt x="0" y="0"/>
                </a:moveTo>
                <a:lnTo>
                  <a:pt x="6900289" y="0"/>
                </a:lnTo>
                <a:lnTo>
                  <a:pt x="6900289" y="4120026"/>
                </a:lnTo>
                <a:lnTo>
                  <a:pt x="0" y="4120026"/>
                </a:lnTo>
                <a:lnTo>
                  <a:pt x="0" y="0"/>
                </a:lnTo>
                <a:close/>
              </a:path>
            </a:pathLst>
          </a:custGeom>
          <a:blipFill>
            <a:blip r:embed="rId6"/>
            <a:stretch>
              <a:fillRect/>
            </a:stretch>
          </a:blipFill>
        </p:spPr>
        <p:txBody>
          <a:bodyPr/>
          <a:lstStyle/>
          <a:p>
            <a:endParaRPr lang="en-GB"/>
          </a:p>
        </p:txBody>
      </p:sp>
      <p:sp>
        <p:nvSpPr>
          <p:cNvPr id="6" name="Freeform 6"/>
          <p:cNvSpPr/>
          <p:nvPr/>
        </p:nvSpPr>
        <p:spPr>
          <a:xfrm>
            <a:off x="9814586" y="1448507"/>
            <a:ext cx="6988093" cy="4180650"/>
          </a:xfrm>
          <a:custGeom>
            <a:avLst/>
            <a:gdLst/>
            <a:ahLst/>
            <a:cxnLst/>
            <a:rect l="l" t="t" r="r" b="b"/>
            <a:pathLst>
              <a:path w="6988093" h="4180650">
                <a:moveTo>
                  <a:pt x="0" y="0"/>
                </a:moveTo>
                <a:lnTo>
                  <a:pt x="6988093" y="0"/>
                </a:lnTo>
                <a:lnTo>
                  <a:pt x="6988093" y="4180649"/>
                </a:lnTo>
                <a:lnTo>
                  <a:pt x="0" y="4180649"/>
                </a:lnTo>
                <a:lnTo>
                  <a:pt x="0" y="0"/>
                </a:lnTo>
                <a:close/>
              </a:path>
            </a:pathLst>
          </a:custGeom>
          <a:blipFill>
            <a:blip r:embed="rId7"/>
            <a:stretch>
              <a:fillRect/>
            </a:stretch>
          </a:blipFill>
        </p:spPr>
        <p:txBody>
          <a:bodyPr/>
          <a:lstStyle/>
          <a:p>
            <a:endParaRPr lang="en-GB"/>
          </a:p>
        </p:txBody>
      </p:sp>
      <p:sp>
        <p:nvSpPr>
          <p:cNvPr id="7" name="TextBox 7"/>
          <p:cNvSpPr txBox="1"/>
          <p:nvPr/>
        </p:nvSpPr>
        <p:spPr>
          <a:xfrm>
            <a:off x="665246" y="192697"/>
            <a:ext cx="11537525" cy="1035685"/>
          </a:xfrm>
          <a:prstGeom prst="rect">
            <a:avLst/>
          </a:prstGeom>
        </p:spPr>
        <p:txBody>
          <a:bodyPr lIns="0" tIns="0" rIns="0" bIns="0" rtlCol="0" anchor="t">
            <a:spAutoFit/>
          </a:bodyPr>
          <a:lstStyle/>
          <a:p>
            <a:pPr marL="0" lvl="0" indent="0" algn="l">
              <a:lnSpc>
                <a:spcPts val="8540"/>
              </a:lnSpc>
              <a:spcBef>
                <a:spcPct val="0"/>
              </a:spcBef>
            </a:pPr>
            <a:r>
              <a:rPr lang="en-US" sz="6100" b="1" i="1">
                <a:solidFill>
                  <a:srgbClr val="593C8F"/>
                </a:solidFill>
                <a:latin typeface="Cormorant Garamond Bold Italics"/>
                <a:ea typeface="Cormorant Garamond Bold Italics"/>
                <a:cs typeface="Cormorant Garamond Bold Italics"/>
                <a:sym typeface="Cormorant Garamond Bold Italics"/>
              </a:rPr>
              <a:t>Chart (6) </a:t>
            </a:r>
          </a:p>
        </p:txBody>
      </p:sp>
      <p:sp>
        <p:nvSpPr>
          <p:cNvPr id="8" name="Freeform 8"/>
          <p:cNvSpPr/>
          <p:nvPr/>
        </p:nvSpPr>
        <p:spPr>
          <a:xfrm>
            <a:off x="15619292" y="-64553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486962" y="2093722"/>
            <a:ext cx="4004637" cy="6426664"/>
            <a:chOff x="0" y="0"/>
            <a:chExt cx="1054719" cy="1692619"/>
          </a:xfrm>
        </p:grpSpPr>
        <p:sp>
          <p:nvSpPr>
            <p:cNvPr id="3" name="Freeform 3"/>
            <p:cNvSpPr/>
            <p:nvPr/>
          </p:nvSpPr>
          <p:spPr>
            <a:xfrm>
              <a:off x="0" y="0"/>
              <a:ext cx="1054719" cy="1692619"/>
            </a:xfrm>
            <a:custGeom>
              <a:avLst/>
              <a:gdLst/>
              <a:ahLst/>
              <a:cxnLst/>
              <a:rect l="l" t="t" r="r" b="b"/>
              <a:pathLst>
                <a:path w="1054719" h="1692619">
                  <a:moveTo>
                    <a:pt x="98595" y="0"/>
                  </a:moveTo>
                  <a:lnTo>
                    <a:pt x="956124" y="0"/>
                  </a:lnTo>
                  <a:cubicBezTo>
                    <a:pt x="982273" y="0"/>
                    <a:pt x="1007351" y="10388"/>
                    <a:pt x="1025841" y="28878"/>
                  </a:cubicBezTo>
                  <a:cubicBezTo>
                    <a:pt x="1044332" y="47368"/>
                    <a:pt x="1054719" y="72446"/>
                    <a:pt x="1054719" y="98595"/>
                  </a:cubicBezTo>
                  <a:lnTo>
                    <a:pt x="1054719" y="1594024"/>
                  </a:lnTo>
                  <a:cubicBezTo>
                    <a:pt x="1054719" y="1620173"/>
                    <a:pt x="1044332" y="1645251"/>
                    <a:pt x="1025841" y="1663741"/>
                  </a:cubicBezTo>
                  <a:cubicBezTo>
                    <a:pt x="1007351" y="1682232"/>
                    <a:pt x="982273" y="1692619"/>
                    <a:pt x="956124" y="1692619"/>
                  </a:cubicBezTo>
                  <a:lnTo>
                    <a:pt x="98595" y="1692619"/>
                  </a:lnTo>
                  <a:cubicBezTo>
                    <a:pt x="72446" y="1692619"/>
                    <a:pt x="47368" y="1682232"/>
                    <a:pt x="28878" y="1663741"/>
                  </a:cubicBezTo>
                  <a:cubicBezTo>
                    <a:pt x="10388" y="1645251"/>
                    <a:pt x="0" y="1620173"/>
                    <a:pt x="0" y="1594024"/>
                  </a:cubicBezTo>
                  <a:lnTo>
                    <a:pt x="0" y="98595"/>
                  </a:lnTo>
                  <a:cubicBezTo>
                    <a:pt x="0" y="72446"/>
                    <a:pt x="10388" y="47368"/>
                    <a:pt x="28878" y="28878"/>
                  </a:cubicBezTo>
                  <a:cubicBezTo>
                    <a:pt x="47368" y="10388"/>
                    <a:pt x="72446" y="0"/>
                    <a:pt x="98595" y="0"/>
                  </a:cubicBezTo>
                  <a:close/>
                </a:path>
              </a:pathLst>
            </a:custGeom>
            <a:solidFill>
              <a:srgbClr val="D0C3F1"/>
            </a:solidFill>
          </p:spPr>
          <p:txBody>
            <a:bodyPr/>
            <a:lstStyle/>
            <a:p>
              <a:endParaRPr lang="en-GB"/>
            </a:p>
          </p:txBody>
        </p:sp>
        <p:sp>
          <p:nvSpPr>
            <p:cNvPr id="4" name="TextBox 4"/>
            <p:cNvSpPr txBox="1"/>
            <p:nvPr/>
          </p:nvSpPr>
          <p:spPr>
            <a:xfrm>
              <a:off x="0" y="-123825"/>
              <a:ext cx="1054719" cy="1816444"/>
            </a:xfrm>
            <a:prstGeom prst="rect">
              <a:avLst/>
            </a:prstGeom>
          </p:spPr>
          <p:txBody>
            <a:bodyPr lIns="50800" tIns="50800" rIns="50800" bIns="50800" rtlCol="0" anchor="ctr"/>
            <a:lstStyle/>
            <a:p>
              <a:pPr algn="ctr">
                <a:lnSpc>
                  <a:spcPts val="4079"/>
                </a:lnSpc>
              </a:pPr>
              <a:endParaRPr/>
            </a:p>
          </p:txBody>
        </p:sp>
      </p:grpSp>
      <p:grpSp>
        <p:nvGrpSpPr>
          <p:cNvPr id="5" name="Group 5"/>
          <p:cNvGrpSpPr/>
          <p:nvPr/>
        </p:nvGrpSpPr>
        <p:grpSpPr>
          <a:xfrm>
            <a:off x="5035370" y="2093722"/>
            <a:ext cx="4004637" cy="6426664"/>
            <a:chOff x="0" y="0"/>
            <a:chExt cx="1054719" cy="1692619"/>
          </a:xfrm>
        </p:grpSpPr>
        <p:sp>
          <p:nvSpPr>
            <p:cNvPr id="6" name="Freeform 6"/>
            <p:cNvSpPr/>
            <p:nvPr/>
          </p:nvSpPr>
          <p:spPr>
            <a:xfrm>
              <a:off x="0" y="0"/>
              <a:ext cx="1054719" cy="1692619"/>
            </a:xfrm>
            <a:custGeom>
              <a:avLst/>
              <a:gdLst/>
              <a:ahLst/>
              <a:cxnLst/>
              <a:rect l="l" t="t" r="r" b="b"/>
              <a:pathLst>
                <a:path w="1054719" h="1692619">
                  <a:moveTo>
                    <a:pt x="98595" y="0"/>
                  </a:moveTo>
                  <a:lnTo>
                    <a:pt x="956124" y="0"/>
                  </a:lnTo>
                  <a:cubicBezTo>
                    <a:pt x="982273" y="0"/>
                    <a:pt x="1007351" y="10388"/>
                    <a:pt x="1025841" y="28878"/>
                  </a:cubicBezTo>
                  <a:cubicBezTo>
                    <a:pt x="1044332" y="47368"/>
                    <a:pt x="1054719" y="72446"/>
                    <a:pt x="1054719" y="98595"/>
                  </a:cubicBezTo>
                  <a:lnTo>
                    <a:pt x="1054719" y="1594024"/>
                  </a:lnTo>
                  <a:cubicBezTo>
                    <a:pt x="1054719" y="1620173"/>
                    <a:pt x="1044332" y="1645251"/>
                    <a:pt x="1025841" y="1663741"/>
                  </a:cubicBezTo>
                  <a:cubicBezTo>
                    <a:pt x="1007351" y="1682232"/>
                    <a:pt x="982273" y="1692619"/>
                    <a:pt x="956124" y="1692619"/>
                  </a:cubicBezTo>
                  <a:lnTo>
                    <a:pt x="98595" y="1692619"/>
                  </a:lnTo>
                  <a:cubicBezTo>
                    <a:pt x="72446" y="1692619"/>
                    <a:pt x="47368" y="1682232"/>
                    <a:pt x="28878" y="1663741"/>
                  </a:cubicBezTo>
                  <a:cubicBezTo>
                    <a:pt x="10388" y="1645251"/>
                    <a:pt x="0" y="1620173"/>
                    <a:pt x="0" y="1594024"/>
                  </a:cubicBezTo>
                  <a:lnTo>
                    <a:pt x="0" y="98595"/>
                  </a:lnTo>
                  <a:cubicBezTo>
                    <a:pt x="0" y="72446"/>
                    <a:pt x="10388" y="47368"/>
                    <a:pt x="28878" y="28878"/>
                  </a:cubicBezTo>
                  <a:cubicBezTo>
                    <a:pt x="47368" y="10388"/>
                    <a:pt x="72446" y="0"/>
                    <a:pt x="98595" y="0"/>
                  </a:cubicBezTo>
                  <a:close/>
                </a:path>
              </a:pathLst>
            </a:custGeom>
            <a:solidFill>
              <a:srgbClr val="7762A1"/>
            </a:solidFill>
          </p:spPr>
          <p:txBody>
            <a:bodyPr/>
            <a:lstStyle/>
            <a:p>
              <a:endParaRPr lang="en-GB"/>
            </a:p>
          </p:txBody>
        </p:sp>
        <p:sp>
          <p:nvSpPr>
            <p:cNvPr id="7" name="TextBox 7"/>
            <p:cNvSpPr txBox="1"/>
            <p:nvPr/>
          </p:nvSpPr>
          <p:spPr>
            <a:xfrm>
              <a:off x="0" y="-123825"/>
              <a:ext cx="1054719" cy="1816444"/>
            </a:xfrm>
            <a:prstGeom prst="rect">
              <a:avLst/>
            </a:prstGeom>
          </p:spPr>
          <p:txBody>
            <a:bodyPr lIns="50800" tIns="50800" rIns="50800" bIns="50800" rtlCol="0" anchor="ctr"/>
            <a:lstStyle/>
            <a:p>
              <a:pPr algn="ctr">
                <a:lnSpc>
                  <a:spcPts val="4079"/>
                </a:lnSpc>
              </a:pPr>
              <a:endParaRPr/>
            </a:p>
          </p:txBody>
        </p:sp>
      </p:grpSp>
      <p:grpSp>
        <p:nvGrpSpPr>
          <p:cNvPr id="8" name="Group 8"/>
          <p:cNvGrpSpPr/>
          <p:nvPr/>
        </p:nvGrpSpPr>
        <p:grpSpPr>
          <a:xfrm>
            <a:off x="9529220" y="1945199"/>
            <a:ext cx="3913774" cy="6426664"/>
            <a:chOff x="0" y="0"/>
            <a:chExt cx="1030788" cy="1692619"/>
          </a:xfrm>
        </p:grpSpPr>
        <p:sp>
          <p:nvSpPr>
            <p:cNvPr id="9" name="Freeform 9"/>
            <p:cNvSpPr/>
            <p:nvPr/>
          </p:nvSpPr>
          <p:spPr>
            <a:xfrm>
              <a:off x="0" y="0"/>
              <a:ext cx="1030788" cy="1692619"/>
            </a:xfrm>
            <a:custGeom>
              <a:avLst/>
              <a:gdLst/>
              <a:ahLst/>
              <a:cxnLst/>
              <a:rect l="l" t="t" r="r" b="b"/>
              <a:pathLst>
                <a:path w="1030788" h="1692619">
                  <a:moveTo>
                    <a:pt x="100884" y="0"/>
                  </a:moveTo>
                  <a:lnTo>
                    <a:pt x="929904" y="0"/>
                  </a:lnTo>
                  <a:cubicBezTo>
                    <a:pt x="985621" y="0"/>
                    <a:pt x="1030788" y="45167"/>
                    <a:pt x="1030788" y="100884"/>
                  </a:cubicBezTo>
                  <a:lnTo>
                    <a:pt x="1030788" y="1591735"/>
                  </a:lnTo>
                  <a:cubicBezTo>
                    <a:pt x="1030788" y="1618491"/>
                    <a:pt x="1020159" y="1644152"/>
                    <a:pt x="1001240" y="1663071"/>
                  </a:cubicBezTo>
                  <a:cubicBezTo>
                    <a:pt x="982320" y="1681991"/>
                    <a:pt x="956660" y="1692619"/>
                    <a:pt x="929904" y="1692619"/>
                  </a:cubicBezTo>
                  <a:lnTo>
                    <a:pt x="100884" y="1692619"/>
                  </a:lnTo>
                  <a:cubicBezTo>
                    <a:pt x="45167" y="1692619"/>
                    <a:pt x="0" y="1647452"/>
                    <a:pt x="0" y="1591735"/>
                  </a:cubicBezTo>
                  <a:lnTo>
                    <a:pt x="0" y="100884"/>
                  </a:lnTo>
                  <a:cubicBezTo>
                    <a:pt x="0" y="45167"/>
                    <a:pt x="45167" y="0"/>
                    <a:pt x="100884" y="0"/>
                  </a:cubicBezTo>
                  <a:close/>
                </a:path>
              </a:pathLst>
            </a:custGeom>
            <a:solidFill>
              <a:srgbClr val="D0C3F1"/>
            </a:solidFill>
          </p:spPr>
          <p:txBody>
            <a:bodyPr/>
            <a:lstStyle/>
            <a:p>
              <a:endParaRPr lang="en-GB"/>
            </a:p>
          </p:txBody>
        </p:sp>
        <p:sp>
          <p:nvSpPr>
            <p:cNvPr id="10" name="TextBox 10"/>
            <p:cNvSpPr txBox="1"/>
            <p:nvPr/>
          </p:nvSpPr>
          <p:spPr>
            <a:xfrm>
              <a:off x="0" y="-123825"/>
              <a:ext cx="1030788" cy="1816444"/>
            </a:xfrm>
            <a:prstGeom prst="rect">
              <a:avLst/>
            </a:prstGeom>
          </p:spPr>
          <p:txBody>
            <a:bodyPr lIns="50800" tIns="50800" rIns="50800" bIns="50800" rtlCol="0" anchor="ctr"/>
            <a:lstStyle/>
            <a:p>
              <a:pPr algn="ctr">
                <a:lnSpc>
                  <a:spcPts val="4079"/>
                </a:lnSpc>
              </a:pPr>
              <a:endParaRPr/>
            </a:p>
          </p:txBody>
        </p:sp>
      </p:grpSp>
      <p:sp>
        <p:nvSpPr>
          <p:cNvPr id="11" name="AutoShape 11"/>
          <p:cNvSpPr/>
          <p:nvPr/>
        </p:nvSpPr>
        <p:spPr>
          <a:xfrm>
            <a:off x="10767060" y="990600"/>
            <a:ext cx="6492240" cy="0"/>
          </a:xfrm>
          <a:prstGeom prst="line">
            <a:avLst/>
          </a:prstGeom>
          <a:ln w="76200" cap="flat">
            <a:solidFill>
              <a:srgbClr val="593C8F"/>
            </a:solidFill>
            <a:prstDash val="solid"/>
            <a:headEnd type="none" w="sm" len="sm"/>
            <a:tailEnd type="none" w="sm" len="sm"/>
          </a:ln>
        </p:spPr>
        <p:txBody>
          <a:bodyPr/>
          <a:lstStyle/>
          <a:p>
            <a:endParaRPr lang="en-GB"/>
          </a:p>
        </p:txBody>
      </p:sp>
      <p:grpSp>
        <p:nvGrpSpPr>
          <p:cNvPr id="12" name="Group 12"/>
          <p:cNvGrpSpPr/>
          <p:nvPr/>
        </p:nvGrpSpPr>
        <p:grpSpPr>
          <a:xfrm>
            <a:off x="13853041" y="2093722"/>
            <a:ext cx="4004637" cy="6426664"/>
            <a:chOff x="0" y="0"/>
            <a:chExt cx="1054719" cy="1692619"/>
          </a:xfrm>
        </p:grpSpPr>
        <p:sp>
          <p:nvSpPr>
            <p:cNvPr id="13" name="Freeform 13"/>
            <p:cNvSpPr/>
            <p:nvPr/>
          </p:nvSpPr>
          <p:spPr>
            <a:xfrm>
              <a:off x="0" y="0"/>
              <a:ext cx="1054719" cy="1692619"/>
            </a:xfrm>
            <a:custGeom>
              <a:avLst/>
              <a:gdLst/>
              <a:ahLst/>
              <a:cxnLst/>
              <a:rect l="l" t="t" r="r" b="b"/>
              <a:pathLst>
                <a:path w="1054719" h="1692619">
                  <a:moveTo>
                    <a:pt x="98595" y="0"/>
                  </a:moveTo>
                  <a:lnTo>
                    <a:pt x="956124" y="0"/>
                  </a:lnTo>
                  <a:cubicBezTo>
                    <a:pt x="982273" y="0"/>
                    <a:pt x="1007351" y="10388"/>
                    <a:pt x="1025841" y="28878"/>
                  </a:cubicBezTo>
                  <a:cubicBezTo>
                    <a:pt x="1044332" y="47368"/>
                    <a:pt x="1054719" y="72446"/>
                    <a:pt x="1054719" y="98595"/>
                  </a:cubicBezTo>
                  <a:lnTo>
                    <a:pt x="1054719" y="1594024"/>
                  </a:lnTo>
                  <a:cubicBezTo>
                    <a:pt x="1054719" y="1620173"/>
                    <a:pt x="1044332" y="1645251"/>
                    <a:pt x="1025841" y="1663741"/>
                  </a:cubicBezTo>
                  <a:cubicBezTo>
                    <a:pt x="1007351" y="1682232"/>
                    <a:pt x="982273" y="1692619"/>
                    <a:pt x="956124" y="1692619"/>
                  </a:cubicBezTo>
                  <a:lnTo>
                    <a:pt x="98595" y="1692619"/>
                  </a:lnTo>
                  <a:cubicBezTo>
                    <a:pt x="72446" y="1692619"/>
                    <a:pt x="47368" y="1682232"/>
                    <a:pt x="28878" y="1663741"/>
                  </a:cubicBezTo>
                  <a:cubicBezTo>
                    <a:pt x="10388" y="1645251"/>
                    <a:pt x="0" y="1620173"/>
                    <a:pt x="0" y="1594024"/>
                  </a:cubicBezTo>
                  <a:lnTo>
                    <a:pt x="0" y="98595"/>
                  </a:lnTo>
                  <a:cubicBezTo>
                    <a:pt x="0" y="72446"/>
                    <a:pt x="10388" y="47368"/>
                    <a:pt x="28878" y="28878"/>
                  </a:cubicBezTo>
                  <a:cubicBezTo>
                    <a:pt x="47368" y="10388"/>
                    <a:pt x="72446" y="0"/>
                    <a:pt x="98595" y="0"/>
                  </a:cubicBezTo>
                  <a:close/>
                </a:path>
              </a:pathLst>
            </a:custGeom>
            <a:solidFill>
              <a:srgbClr val="7762A1"/>
            </a:solidFill>
          </p:spPr>
          <p:txBody>
            <a:bodyPr/>
            <a:lstStyle/>
            <a:p>
              <a:endParaRPr lang="en-GB"/>
            </a:p>
          </p:txBody>
        </p:sp>
        <p:sp>
          <p:nvSpPr>
            <p:cNvPr id="14" name="TextBox 14"/>
            <p:cNvSpPr txBox="1"/>
            <p:nvPr/>
          </p:nvSpPr>
          <p:spPr>
            <a:xfrm>
              <a:off x="0" y="-123825"/>
              <a:ext cx="1054719" cy="1816444"/>
            </a:xfrm>
            <a:prstGeom prst="rect">
              <a:avLst/>
            </a:prstGeom>
          </p:spPr>
          <p:txBody>
            <a:bodyPr lIns="50800" tIns="50800" rIns="50800" bIns="50800" rtlCol="0" anchor="ctr"/>
            <a:lstStyle/>
            <a:p>
              <a:pPr algn="ctr">
                <a:lnSpc>
                  <a:spcPts val="4079"/>
                </a:lnSpc>
              </a:pPr>
              <a:endParaRPr/>
            </a:p>
          </p:txBody>
        </p:sp>
      </p:grpSp>
      <p:sp>
        <p:nvSpPr>
          <p:cNvPr id="15" name="Freeform 15"/>
          <p:cNvSpPr/>
          <p:nvPr/>
        </p:nvSpPr>
        <p:spPr>
          <a:xfrm>
            <a:off x="1708151" y="2306162"/>
            <a:ext cx="1614867" cy="1620945"/>
          </a:xfrm>
          <a:custGeom>
            <a:avLst/>
            <a:gdLst/>
            <a:ahLst/>
            <a:cxnLst/>
            <a:rect l="l" t="t" r="r" b="b"/>
            <a:pathLst>
              <a:path w="1614867" h="1620945">
                <a:moveTo>
                  <a:pt x="0" y="0"/>
                </a:moveTo>
                <a:lnTo>
                  <a:pt x="1614867" y="0"/>
                </a:lnTo>
                <a:lnTo>
                  <a:pt x="1614867" y="1620945"/>
                </a:lnTo>
                <a:lnTo>
                  <a:pt x="0" y="1620945"/>
                </a:lnTo>
                <a:lnTo>
                  <a:pt x="0" y="0"/>
                </a:lnTo>
                <a:close/>
              </a:path>
            </a:pathLst>
          </a:custGeom>
          <a:blipFill>
            <a:blip r:embed="rId2"/>
            <a:stretch>
              <a:fillRect/>
            </a:stretch>
          </a:blipFill>
        </p:spPr>
        <p:txBody>
          <a:bodyPr/>
          <a:lstStyle/>
          <a:p>
            <a:endParaRPr lang="en-GB"/>
          </a:p>
        </p:txBody>
      </p:sp>
      <p:sp>
        <p:nvSpPr>
          <p:cNvPr id="16" name="Freeform 16"/>
          <p:cNvSpPr/>
          <p:nvPr/>
        </p:nvSpPr>
        <p:spPr>
          <a:xfrm>
            <a:off x="6116209" y="2246122"/>
            <a:ext cx="1842958" cy="1849895"/>
          </a:xfrm>
          <a:custGeom>
            <a:avLst/>
            <a:gdLst/>
            <a:ahLst/>
            <a:cxnLst/>
            <a:rect l="l" t="t" r="r" b="b"/>
            <a:pathLst>
              <a:path w="1842958" h="1849895">
                <a:moveTo>
                  <a:pt x="0" y="0"/>
                </a:moveTo>
                <a:lnTo>
                  <a:pt x="1842958" y="0"/>
                </a:lnTo>
                <a:lnTo>
                  <a:pt x="1842958" y="1849895"/>
                </a:lnTo>
                <a:lnTo>
                  <a:pt x="0" y="1849895"/>
                </a:lnTo>
                <a:lnTo>
                  <a:pt x="0" y="0"/>
                </a:lnTo>
                <a:close/>
              </a:path>
            </a:pathLst>
          </a:custGeom>
          <a:blipFill>
            <a:blip r:embed="rId2"/>
            <a:stretch>
              <a:fillRect/>
            </a:stretch>
          </a:blipFill>
        </p:spPr>
        <p:txBody>
          <a:bodyPr/>
          <a:lstStyle/>
          <a:p>
            <a:endParaRPr lang="en-GB"/>
          </a:p>
        </p:txBody>
      </p:sp>
      <p:pic>
        <p:nvPicPr>
          <p:cNvPr id="17" name="Picture 17"/>
          <p:cNvPicPr>
            <a:picLocks noChangeAspect="1"/>
          </p:cNvPicPr>
          <p:nvPr/>
        </p:nvPicPr>
        <p:blipFill>
          <a:blip r:embed="rId3"/>
          <a:srcRect/>
          <a:stretch>
            <a:fillRect/>
          </a:stretch>
        </p:blipFill>
        <p:spPr>
          <a:xfrm>
            <a:off x="3035168" y="2859009"/>
            <a:ext cx="575700" cy="515252"/>
          </a:xfrm>
          <a:prstGeom prst="rect">
            <a:avLst/>
          </a:prstGeom>
        </p:spPr>
      </p:pic>
      <p:sp>
        <p:nvSpPr>
          <p:cNvPr id="18" name="TextBox 18"/>
          <p:cNvSpPr txBox="1"/>
          <p:nvPr/>
        </p:nvSpPr>
        <p:spPr>
          <a:xfrm>
            <a:off x="5083277" y="4029342"/>
            <a:ext cx="3908822" cy="563879"/>
          </a:xfrm>
          <a:prstGeom prst="rect">
            <a:avLst/>
          </a:prstGeom>
        </p:spPr>
        <p:txBody>
          <a:bodyPr lIns="0" tIns="0" rIns="0" bIns="0" rtlCol="0" anchor="t">
            <a:spAutoFit/>
          </a:bodyPr>
          <a:lstStyle/>
          <a:p>
            <a:pPr algn="ctr">
              <a:lnSpc>
                <a:spcPts val="4620"/>
              </a:lnSpc>
            </a:pPr>
            <a:r>
              <a:rPr lang="en-US" sz="3300" b="1">
                <a:solidFill>
                  <a:srgbClr val="000000"/>
                </a:solidFill>
                <a:latin typeface="Canva Sans Bold"/>
                <a:ea typeface="Canva Sans Bold"/>
                <a:cs typeface="Canva Sans Bold"/>
                <a:sym typeface="Canva Sans Bold"/>
              </a:rPr>
              <a:t>In the South region</a:t>
            </a:r>
          </a:p>
        </p:txBody>
      </p:sp>
      <p:pic>
        <p:nvPicPr>
          <p:cNvPr id="19" name="Picture 19"/>
          <p:cNvPicPr>
            <a:picLocks noChangeAspect="1"/>
          </p:cNvPicPr>
          <p:nvPr/>
        </p:nvPicPr>
        <p:blipFill>
          <a:blip r:embed="rId3"/>
          <a:srcRect/>
          <a:stretch>
            <a:fillRect/>
          </a:stretch>
        </p:blipFill>
        <p:spPr>
          <a:xfrm>
            <a:off x="6876630" y="3669482"/>
            <a:ext cx="575700" cy="515252"/>
          </a:xfrm>
          <a:prstGeom prst="rect">
            <a:avLst/>
          </a:prstGeom>
        </p:spPr>
      </p:pic>
      <p:sp>
        <p:nvSpPr>
          <p:cNvPr id="20" name="Freeform 20"/>
          <p:cNvSpPr/>
          <p:nvPr/>
        </p:nvSpPr>
        <p:spPr>
          <a:xfrm>
            <a:off x="10594438" y="2447761"/>
            <a:ext cx="1614867" cy="1620945"/>
          </a:xfrm>
          <a:custGeom>
            <a:avLst/>
            <a:gdLst/>
            <a:ahLst/>
            <a:cxnLst/>
            <a:rect l="l" t="t" r="r" b="b"/>
            <a:pathLst>
              <a:path w="1614867" h="1620945">
                <a:moveTo>
                  <a:pt x="0" y="0"/>
                </a:moveTo>
                <a:lnTo>
                  <a:pt x="1614867" y="0"/>
                </a:lnTo>
                <a:lnTo>
                  <a:pt x="1614867" y="1620946"/>
                </a:lnTo>
                <a:lnTo>
                  <a:pt x="0" y="1620946"/>
                </a:lnTo>
                <a:lnTo>
                  <a:pt x="0" y="0"/>
                </a:lnTo>
                <a:close/>
              </a:path>
            </a:pathLst>
          </a:custGeom>
          <a:blipFill>
            <a:blip r:embed="rId2"/>
            <a:stretch>
              <a:fillRect/>
            </a:stretch>
          </a:blipFill>
        </p:spPr>
        <p:txBody>
          <a:bodyPr/>
          <a:lstStyle/>
          <a:p>
            <a:endParaRPr lang="en-GB"/>
          </a:p>
        </p:txBody>
      </p:sp>
      <p:sp>
        <p:nvSpPr>
          <p:cNvPr id="21" name="TextBox 21"/>
          <p:cNvSpPr txBox="1"/>
          <p:nvPr/>
        </p:nvSpPr>
        <p:spPr>
          <a:xfrm>
            <a:off x="9688040" y="4126250"/>
            <a:ext cx="3596134" cy="521334"/>
          </a:xfrm>
          <a:prstGeom prst="rect">
            <a:avLst/>
          </a:prstGeom>
        </p:spPr>
        <p:txBody>
          <a:bodyPr lIns="0" tIns="0" rIns="0" bIns="0" rtlCol="0" anchor="t">
            <a:spAutoFit/>
          </a:bodyPr>
          <a:lstStyle/>
          <a:p>
            <a:pPr algn="ctr">
              <a:lnSpc>
                <a:spcPts val="4340"/>
              </a:lnSpc>
            </a:pPr>
            <a:r>
              <a:rPr lang="en-US" sz="3100" b="1">
                <a:solidFill>
                  <a:srgbClr val="000000"/>
                </a:solidFill>
                <a:latin typeface="Canva Sans Bold"/>
                <a:ea typeface="Canva Sans Bold"/>
                <a:cs typeface="Canva Sans Bold"/>
                <a:sym typeface="Canva Sans Bold"/>
              </a:rPr>
              <a:t>In the West region</a:t>
            </a:r>
          </a:p>
        </p:txBody>
      </p:sp>
      <p:sp>
        <p:nvSpPr>
          <p:cNvPr id="22" name="TextBox 22"/>
          <p:cNvSpPr txBox="1"/>
          <p:nvPr/>
        </p:nvSpPr>
        <p:spPr>
          <a:xfrm>
            <a:off x="9390037" y="4657109"/>
            <a:ext cx="4192139" cy="3552825"/>
          </a:xfrm>
          <a:prstGeom prst="rect">
            <a:avLst/>
          </a:prstGeom>
        </p:spPr>
        <p:txBody>
          <a:bodyPr lIns="0" tIns="0" rIns="0" bIns="0" rtlCol="0" anchor="t">
            <a:spAutoFit/>
          </a:bodyPr>
          <a:lstStyle/>
          <a:p>
            <a:pPr algn="ctr">
              <a:lnSpc>
                <a:spcPts val="3570"/>
              </a:lnSpc>
              <a:spcBef>
                <a:spcPct val="0"/>
              </a:spcBef>
            </a:pPr>
            <a:r>
              <a:rPr lang="en-US" sz="2100">
                <a:solidFill>
                  <a:srgbClr val="000000"/>
                </a:solidFill>
                <a:latin typeface="Quicksand"/>
                <a:ea typeface="Quicksand"/>
                <a:cs typeface="Quicksand"/>
                <a:sym typeface="Quicksand"/>
              </a:rPr>
              <a:t>sales have experienced significant fluctuations but maintain an upward trajectory, with a slightly more pronounced seasonal pattern compared to the East. Like the East, the West region reached its sales peak in December 2017.</a:t>
            </a:r>
          </a:p>
        </p:txBody>
      </p:sp>
      <p:pic>
        <p:nvPicPr>
          <p:cNvPr id="23" name="Picture 23"/>
          <p:cNvPicPr>
            <a:picLocks noChangeAspect="1"/>
          </p:cNvPicPr>
          <p:nvPr/>
        </p:nvPicPr>
        <p:blipFill>
          <a:blip r:embed="rId3"/>
          <a:srcRect/>
          <a:stretch>
            <a:fillRect/>
          </a:stretch>
        </p:blipFill>
        <p:spPr>
          <a:xfrm>
            <a:off x="10403938" y="3000608"/>
            <a:ext cx="575700" cy="515252"/>
          </a:xfrm>
          <a:prstGeom prst="rect">
            <a:avLst/>
          </a:prstGeom>
        </p:spPr>
      </p:pic>
      <p:sp>
        <p:nvSpPr>
          <p:cNvPr id="24" name="Freeform 24"/>
          <p:cNvSpPr/>
          <p:nvPr/>
        </p:nvSpPr>
        <p:spPr>
          <a:xfrm>
            <a:off x="15160913" y="2679814"/>
            <a:ext cx="1388892" cy="1388892"/>
          </a:xfrm>
          <a:custGeom>
            <a:avLst/>
            <a:gdLst/>
            <a:ahLst/>
            <a:cxnLst/>
            <a:rect l="l" t="t" r="r" b="b"/>
            <a:pathLst>
              <a:path w="1388892" h="1388892">
                <a:moveTo>
                  <a:pt x="0" y="0"/>
                </a:moveTo>
                <a:lnTo>
                  <a:pt x="1388892" y="0"/>
                </a:lnTo>
                <a:lnTo>
                  <a:pt x="1388892" y="1388893"/>
                </a:lnTo>
                <a:lnTo>
                  <a:pt x="0" y="1388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25" name="TextBox 25"/>
          <p:cNvSpPr txBox="1"/>
          <p:nvPr/>
        </p:nvSpPr>
        <p:spPr>
          <a:xfrm>
            <a:off x="651699" y="4012832"/>
            <a:ext cx="3675162" cy="580389"/>
          </a:xfrm>
          <a:prstGeom prst="rect">
            <a:avLst/>
          </a:prstGeom>
        </p:spPr>
        <p:txBody>
          <a:bodyPr lIns="0" tIns="0" rIns="0" bIns="0" rtlCol="0" anchor="t">
            <a:spAutoFit/>
          </a:bodyPr>
          <a:lstStyle/>
          <a:p>
            <a:pPr algn="ctr">
              <a:lnSpc>
                <a:spcPts val="4760"/>
              </a:lnSpc>
            </a:pPr>
            <a:r>
              <a:rPr lang="en-US" sz="3400" b="1">
                <a:solidFill>
                  <a:srgbClr val="000000"/>
                </a:solidFill>
                <a:latin typeface="Canva Sans Bold"/>
                <a:ea typeface="Canva Sans Bold"/>
                <a:cs typeface="Canva Sans Bold"/>
                <a:sym typeface="Canva Sans Bold"/>
              </a:rPr>
              <a:t>In the East region</a:t>
            </a:r>
          </a:p>
        </p:txBody>
      </p:sp>
      <p:sp>
        <p:nvSpPr>
          <p:cNvPr id="26" name="TextBox 26"/>
          <p:cNvSpPr txBox="1"/>
          <p:nvPr/>
        </p:nvSpPr>
        <p:spPr>
          <a:xfrm>
            <a:off x="481575" y="4627395"/>
            <a:ext cx="4068020" cy="2940050"/>
          </a:xfrm>
          <a:prstGeom prst="rect">
            <a:avLst/>
          </a:prstGeom>
        </p:spPr>
        <p:txBody>
          <a:bodyPr lIns="0" tIns="0" rIns="0" bIns="0" rtlCol="0" anchor="t">
            <a:spAutoFit/>
          </a:bodyPr>
          <a:lstStyle/>
          <a:p>
            <a:pPr algn="ctr">
              <a:lnSpc>
                <a:spcPts val="3910"/>
              </a:lnSpc>
              <a:spcBef>
                <a:spcPct val="0"/>
              </a:spcBef>
            </a:pPr>
            <a:r>
              <a:rPr lang="en-US" sz="2300">
                <a:solidFill>
                  <a:srgbClr val="000000"/>
                </a:solidFill>
                <a:latin typeface="Quicksand"/>
                <a:ea typeface="Quicksand"/>
                <a:cs typeface="Quicksand"/>
                <a:sym typeface="Quicksand"/>
              </a:rPr>
              <a:t> sales have shown fluctuations but demonstrate an overall upward trend, with a possible hint of seasonality. The highest point in sales was observed in November 2018.</a:t>
            </a:r>
          </a:p>
        </p:txBody>
      </p:sp>
      <p:sp>
        <p:nvSpPr>
          <p:cNvPr id="27" name="TextBox 27"/>
          <p:cNvSpPr txBox="1"/>
          <p:nvPr/>
        </p:nvSpPr>
        <p:spPr>
          <a:xfrm>
            <a:off x="5083277" y="4655970"/>
            <a:ext cx="3908822" cy="3715893"/>
          </a:xfrm>
          <a:prstGeom prst="rect">
            <a:avLst/>
          </a:prstGeom>
        </p:spPr>
        <p:txBody>
          <a:bodyPr lIns="0" tIns="0" rIns="0" bIns="0" rtlCol="0" anchor="t">
            <a:spAutoFit/>
          </a:bodyPr>
          <a:lstStyle/>
          <a:p>
            <a:pPr algn="ctr">
              <a:lnSpc>
                <a:spcPts val="3696"/>
              </a:lnSpc>
            </a:pPr>
            <a:r>
              <a:rPr lang="en-US" sz="2400">
                <a:solidFill>
                  <a:srgbClr val="000000"/>
                </a:solidFill>
                <a:latin typeface="Quicksand"/>
                <a:ea typeface="Quicksand"/>
                <a:cs typeface="Quicksand"/>
                <a:sym typeface="Quicksand"/>
              </a:rPr>
              <a:t>displays highly volatile sales with significant peaks and troughs. While there is a slight upward trend, the fluctuations are much more pronounced than in the East, with the peak occurring in March 2015.</a:t>
            </a:r>
          </a:p>
        </p:txBody>
      </p:sp>
      <p:sp>
        <p:nvSpPr>
          <p:cNvPr id="28" name="TextBox 28"/>
          <p:cNvSpPr txBox="1"/>
          <p:nvPr/>
        </p:nvSpPr>
        <p:spPr>
          <a:xfrm>
            <a:off x="14004979" y="4413711"/>
            <a:ext cx="3700760" cy="497839"/>
          </a:xfrm>
          <a:prstGeom prst="rect">
            <a:avLst/>
          </a:prstGeom>
        </p:spPr>
        <p:txBody>
          <a:bodyPr lIns="0" tIns="0" rIns="0" bIns="0" rtlCol="0" anchor="t">
            <a:spAutoFit/>
          </a:bodyPr>
          <a:lstStyle/>
          <a:p>
            <a:pPr algn="ctr">
              <a:lnSpc>
                <a:spcPts val="4060"/>
              </a:lnSpc>
            </a:pPr>
            <a:r>
              <a:rPr lang="en-US" sz="2900" b="1">
                <a:solidFill>
                  <a:srgbClr val="000000"/>
                </a:solidFill>
                <a:latin typeface="Canva Sans Bold"/>
                <a:ea typeface="Canva Sans Bold"/>
                <a:cs typeface="Canva Sans Bold"/>
                <a:sym typeface="Canva Sans Bold"/>
              </a:rPr>
              <a:t>In the Central region</a:t>
            </a:r>
          </a:p>
        </p:txBody>
      </p:sp>
      <p:sp>
        <p:nvSpPr>
          <p:cNvPr id="29" name="TextBox 29"/>
          <p:cNvSpPr txBox="1"/>
          <p:nvPr/>
        </p:nvSpPr>
        <p:spPr>
          <a:xfrm>
            <a:off x="13805416" y="5206388"/>
            <a:ext cx="3727121" cy="3165475"/>
          </a:xfrm>
          <a:prstGeom prst="rect">
            <a:avLst/>
          </a:prstGeom>
        </p:spPr>
        <p:txBody>
          <a:bodyPr lIns="0" tIns="0" rIns="0" bIns="0" rtlCol="0" anchor="t">
            <a:spAutoFit/>
          </a:bodyPr>
          <a:lstStyle/>
          <a:p>
            <a:pPr algn="ctr">
              <a:lnSpc>
                <a:spcPts val="4249"/>
              </a:lnSpc>
              <a:spcBef>
                <a:spcPct val="0"/>
              </a:spcBef>
            </a:pPr>
            <a:r>
              <a:rPr lang="en-US" sz="2499">
                <a:solidFill>
                  <a:srgbClr val="000000"/>
                </a:solidFill>
                <a:latin typeface="Quicksand"/>
                <a:ea typeface="Quicksand"/>
                <a:cs typeface="Quicksand"/>
                <a:sym typeface="Quicksand"/>
              </a:rPr>
              <a:t>upward trend is visible, although the volatility remains high. The peak for this region also occurred in September 2015.</a:t>
            </a:r>
          </a:p>
        </p:txBody>
      </p:sp>
      <p:sp>
        <p:nvSpPr>
          <p:cNvPr id="30" name="AutoShape 30"/>
          <p:cNvSpPr/>
          <p:nvPr/>
        </p:nvSpPr>
        <p:spPr>
          <a:xfrm>
            <a:off x="960090" y="9296400"/>
            <a:ext cx="6492240" cy="0"/>
          </a:xfrm>
          <a:prstGeom prst="line">
            <a:avLst/>
          </a:prstGeom>
          <a:ln w="76200" cap="flat">
            <a:solidFill>
              <a:srgbClr val="593C8F"/>
            </a:solidFill>
            <a:prstDash val="solid"/>
            <a:headEnd type="none" w="sm" len="sm"/>
            <a:tailEnd type="none" w="sm" len="sm"/>
          </a:ln>
        </p:spPr>
        <p:txBody>
          <a:bodyPr/>
          <a:lstStyle/>
          <a:p>
            <a:endParaRPr lang="en-GB"/>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728850" y="2534336"/>
            <a:ext cx="11257981" cy="6149976"/>
          </a:xfrm>
          <a:prstGeom prst="rect">
            <a:avLst/>
          </a:prstGeom>
        </p:spPr>
        <p:txBody>
          <a:bodyPr lIns="0" tIns="0" rIns="0" bIns="0" rtlCol="0" anchor="t">
            <a:spAutoFit/>
          </a:bodyPr>
          <a:lstStyle/>
          <a:p>
            <a:pPr algn="ctr">
              <a:lnSpc>
                <a:spcPts val="4929"/>
              </a:lnSpc>
              <a:spcBef>
                <a:spcPct val="0"/>
              </a:spcBef>
            </a:pPr>
            <a:r>
              <a:rPr lang="en-US" sz="2899">
                <a:solidFill>
                  <a:srgbClr val="593C8F"/>
                </a:solidFill>
                <a:latin typeface="Quicksand"/>
                <a:ea typeface="Quicksand"/>
                <a:cs typeface="Quicksand"/>
                <a:sym typeface="Quicksand"/>
              </a:rPr>
              <a:t>When comparing the regions, the South and Central regions show the highest levels of volatility, with dramatic swings in sales. In contrast, the East and West regions exhibit less extreme fluctuations, suggesting more stability. Seasonal patterns, while present in all regions, appear more pronounced in the East and West. Overall, all regions display a positive upward trend in sales, indicating growth over the analyzed period. However, the rate of growth and the stability of sales trends differ, with the East and West regions showing more consistent growth, while the South and Central regions experience more volatility.</a:t>
            </a:r>
          </a:p>
        </p:txBody>
      </p:sp>
      <p:sp>
        <p:nvSpPr>
          <p:cNvPr id="6" name="Freeform 6"/>
          <p:cNvSpPr/>
          <p:nvPr/>
        </p:nvSpPr>
        <p:spPr>
          <a:xfrm>
            <a:off x="12443193" y="2044933"/>
            <a:ext cx="4954230" cy="6197134"/>
          </a:xfrm>
          <a:custGeom>
            <a:avLst/>
            <a:gdLst/>
            <a:ahLst/>
            <a:cxnLst/>
            <a:rect l="l" t="t" r="r" b="b"/>
            <a:pathLst>
              <a:path w="4954230" h="6197134">
                <a:moveTo>
                  <a:pt x="0" y="0"/>
                </a:moveTo>
                <a:lnTo>
                  <a:pt x="4954230" y="0"/>
                </a:lnTo>
                <a:lnTo>
                  <a:pt x="4954230" y="6197134"/>
                </a:lnTo>
                <a:lnTo>
                  <a:pt x="0" y="6197134"/>
                </a:lnTo>
                <a:lnTo>
                  <a:pt x="0" y="0"/>
                </a:lnTo>
                <a:close/>
              </a:path>
            </a:pathLst>
          </a:custGeom>
          <a:blipFill>
            <a:blip r:embed="rId2"/>
            <a:stretch>
              <a:fillRect/>
            </a:stretch>
          </a:blipFill>
        </p:spPr>
        <p:txBody>
          <a:bodyPr/>
          <a:lstStyle/>
          <a:p>
            <a:endParaRPr lang="en-GB"/>
          </a:p>
        </p:txBody>
      </p:sp>
      <p:sp>
        <p:nvSpPr>
          <p:cNvPr id="7" name="TextBox 7"/>
          <p:cNvSpPr txBox="1"/>
          <p:nvPr/>
        </p:nvSpPr>
        <p:spPr>
          <a:xfrm>
            <a:off x="1028700" y="914400"/>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Chart (6) </a:t>
            </a:r>
          </a:p>
        </p:txBody>
      </p:sp>
      <p:sp>
        <p:nvSpPr>
          <p:cNvPr id="8" name="Freeform 8"/>
          <p:cNvSpPr/>
          <p:nvPr/>
        </p:nvSpPr>
        <p:spPr>
          <a:xfrm>
            <a:off x="15267290" y="8684312"/>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9" name="Freeform 9"/>
          <p:cNvSpPr/>
          <p:nvPr/>
        </p:nvSpPr>
        <p:spPr>
          <a:xfrm>
            <a:off x="15134327" y="1389208"/>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rot="2091703">
            <a:off x="10915380" y="-710110"/>
            <a:ext cx="9635343" cy="16347742"/>
            <a:chOff x="0" y="0"/>
            <a:chExt cx="2537703" cy="4305578"/>
          </a:xfrm>
        </p:grpSpPr>
        <p:sp>
          <p:nvSpPr>
            <p:cNvPr id="3" name="Freeform 3"/>
            <p:cNvSpPr/>
            <p:nvPr/>
          </p:nvSpPr>
          <p:spPr>
            <a:xfrm>
              <a:off x="0" y="0"/>
              <a:ext cx="2537703" cy="4305578"/>
            </a:xfrm>
            <a:custGeom>
              <a:avLst/>
              <a:gdLst/>
              <a:ahLst/>
              <a:cxnLst/>
              <a:rect l="l" t="t" r="r" b="b"/>
              <a:pathLst>
                <a:path w="2537703" h="4305578">
                  <a:moveTo>
                    <a:pt x="0" y="0"/>
                  </a:moveTo>
                  <a:lnTo>
                    <a:pt x="2537703" y="0"/>
                  </a:lnTo>
                  <a:lnTo>
                    <a:pt x="2537703" y="4305578"/>
                  </a:lnTo>
                  <a:lnTo>
                    <a:pt x="0" y="4305578"/>
                  </a:lnTo>
                  <a:close/>
                </a:path>
              </a:pathLst>
            </a:custGeom>
            <a:solidFill>
              <a:srgbClr val="D0C3F1">
                <a:alpha val="73725"/>
              </a:srgbClr>
            </a:solidFill>
          </p:spPr>
          <p:txBody>
            <a:bodyPr/>
            <a:lstStyle/>
            <a:p>
              <a:endParaRPr lang="en-GB"/>
            </a:p>
          </p:txBody>
        </p:sp>
        <p:sp>
          <p:nvSpPr>
            <p:cNvPr id="4" name="TextBox 4"/>
            <p:cNvSpPr txBox="1"/>
            <p:nvPr/>
          </p:nvSpPr>
          <p:spPr>
            <a:xfrm>
              <a:off x="0" y="-123825"/>
              <a:ext cx="2537703" cy="4429403"/>
            </a:xfrm>
            <a:prstGeom prst="rect">
              <a:avLst/>
            </a:prstGeom>
          </p:spPr>
          <p:txBody>
            <a:bodyPr lIns="50800" tIns="50800" rIns="50800" bIns="50800" rtlCol="0" anchor="ctr"/>
            <a:lstStyle/>
            <a:p>
              <a:pPr algn="ctr">
                <a:lnSpc>
                  <a:spcPts val="4079"/>
                </a:lnSpc>
              </a:pPr>
              <a:endParaRPr/>
            </a:p>
          </p:txBody>
        </p:sp>
      </p:grpSp>
      <p:sp>
        <p:nvSpPr>
          <p:cNvPr id="5" name="Freeform 5"/>
          <p:cNvSpPr/>
          <p:nvPr/>
        </p:nvSpPr>
        <p:spPr>
          <a:xfrm>
            <a:off x="6840519" y="2543471"/>
            <a:ext cx="11267111" cy="6365918"/>
          </a:xfrm>
          <a:custGeom>
            <a:avLst/>
            <a:gdLst/>
            <a:ahLst/>
            <a:cxnLst/>
            <a:rect l="l" t="t" r="r" b="b"/>
            <a:pathLst>
              <a:path w="11267111" h="6365918">
                <a:moveTo>
                  <a:pt x="0" y="0"/>
                </a:moveTo>
                <a:lnTo>
                  <a:pt x="11267111" y="0"/>
                </a:lnTo>
                <a:lnTo>
                  <a:pt x="11267111" y="6365918"/>
                </a:lnTo>
                <a:lnTo>
                  <a:pt x="0" y="6365918"/>
                </a:lnTo>
                <a:lnTo>
                  <a:pt x="0" y="0"/>
                </a:lnTo>
                <a:close/>
              </a:path>
            </a:pathLst>
          </a:custGeom>
          <a:blipFill>
            <a:blip r:embed="rId2"/>
            <a:stretch>
              <a:fillRect/>
            </a:stretch>
          </a:blipFill>
        </p:spPr>
        <p:txBody>
          <a:bodyPr/>
          <a:lstStyle/>
          <a:p>
            <a:endParaRPr lang="en-GB"/>
          </a:p>
        </p:txBody>
      </p:sp>
      <p:sp>
        <p:nvSpPr>
          <p:cNvPr id="6" name="TextBox 6"/>
          <p:cNvSpPr txBox="1"/>
          <p:nvPr/>
        </p:nvSpPr>
        <p:spPr>
          <a:xfrm>
            <a:off x="619835" y="59248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652786"/>
                </a:solidFill>
                <a:latin typeface="Cormorant Garamond Bold Italics"/>
                <a:ea typeface="Cormorant Garamond Bold Italics"/>
                <a:cs typeface="Cormorant Garamond Bold Italics"/>
                <a:sym typeface="Cormorant Garamond Bold Italics"/>
              </a:rPr>
              <a:t>Chart (7) </a:t>
            </a:r>
          </a:p>
        </p:txBody>
      </p:sp>
      <p:sp>
        <p:nvSpPr>
          <p:cNvPr id="7" name="TextBox 7"/>
          <p:cNvSpPr txBox="1"/>
          <p:nvPr/>
        </p:nvSpPr>
        <p:spPr>
          <a:xfrm>
            <a:off x="197191" y="2137410"/>
            <a:ext cx="6643329" cy="7120890"/>
          </a:xfrm>
          <a:prstGeom prst="rect">
            <a:avLst/>
          </a:prstGeom>
        </p:spPr>
        <p:txBody>
          <a:bodyPr lIns="0" tIns="0" rIns="0" bIns="0" rtlCol="0" anchor="t">
            <a:spAutoFit/>
          </a:bodyPr>
          <a:lstStyle/>
          <a:p>
            <a:pPr algn="ctr">
              <a:lnSpc>
                <a:spcPts val="3359"/>
              </a:lnSpc>
            </a:pPr>
            <a:r>
              <a:rPr lang="en-US" sz="2400">
                <a:solidFill>
                  <a:srgbClr val="652786"/>
                </a:solidFill>
                <a:latin typeface="Quicksand"/>
                <a:ea typeface="Quicksand"/>
                <a:cs typeface="Quicksand"/>
                <a:sym typeface="Quicksand"/>
              </a:rPr>
              <a:t>Each category shows fluctuations, with peaks around the year-end, suggesting seasonality in consumer demand. </a:t>
            </a:r>
          </a:p>
          <a:p>
            <a:pPr algn="ctr">
              <a:lnSpc>
                <a:spcPts val="3359"/>
              </a:lnSpc>
            </a:pPr>
            <a:endParaRPr lang="en-US" sz="2400">
              <a:solidFill>
                <a:srgbClr val="652786"/>
              </a:solidFill>
              <a:latin typeface="Quicksand"/>
              <a:ea typeface="Quicksand"/>
              <a:cs typeface="Quicksand"/>
              <a:sym typeface="Quicksand"/>
            </a:endParaRPr>
          </a:p>
          <a:p>
            <a:pPr algn="ctr">
              <a:lnSpc>
                <a:spcPts val="3359"/>
              </a:lnSpc>
            </a:pPr>
            <a:r>
              <a:rPr lang="en-US" sz="2400">
                <a:solidFill>
                  <a:srgbClr val="652786"/>
                </a:solidFill>
                <a:latin typeface="Quicksand"/>
                <a:ea typeface="Quicksand"/>
                <a:cs typeface="Quicksand"/>
                <a:sym typeface="Quicksand"/>
              </a:rPr>
              <a:t>Furniture sales are more stable but spike occasionally, likely due to bulk purchases by businesses. Office Supplies follow a consistent upward trend, reflecting steady demand.</a:t>
            </a:r>
          </a:p>
          <a:p>
            <a:pPr algn="ctr">
              <a:lnSpc>
                <a:spcPts val="3359"/>
              </a:lnSpc>
            </a:pPr>
            <a:endParaRPr lang="en-US" sz="2400">
              <a:solidFill>
                <a:srgbClr val="652786"/>
              </a:solidFill>
              <a:latin typeface="Quicksand"/>
              <a:ea typeface="Quicksand"/>
              <a:cs typeface="Quicksand"/>
              <a:sym typeface="Quicksand"/>
            </a:endParaRPr>
          </a:p>
          <a:p>
            <a:pPr algn="ctr">
              <a:lnSpc>
                <a:spcPts val="3359"/>
              </a:lnSpc>
            </a:pPr>
            <a:r>
              <a:rPr lang="en-US" sz="2400">
                <a:solidFill>
                  <a:srgbClr val="652786"/>
                </a:solidFill>
                <a:latin typeface="Quicksand"/>
                <a:ea typeface="Quicksand"/>
                <a:cs typeface="Quicksand"/>
                <a:sym typeface="Quicksand"/>
              </a:rPr>
              <a:t>Technology, however, shows sharp increases, particularly toward 2018, indicating growing investment in tech products. </a:t>
            </a:r>
          </a:p>
          <a:p>
            <a:pPr algn="ctr">
              <a:lnSpc>
                <a:spcPts val="3359"/>
              </a:lnSpc>
            </a:pPr>
            <a:endParaRPr lang="en-US" sz="2400">
              <a:solidFill>
                <a:srgbClr val="652786"/>
              </a:solidFill>
              <a:latin typeface="Quicksand"/>
              <a:ea typeface="Quicksand"/>
              <a:cs typeface="Quicksand"/>
              <a:sym typeface="Quicksand"/>
            </a:endParaRPr>
          </a:p>
          <a:p>
            <a:pPr algn="ctr">
              <a:lnSpc>
                <a:spcPts val="3359"/>
              </a:lnSpc>
              <a:spcBef>
                <a:spcPct val="0"/>
              </a:spcBef>
            </a:pPr>
            <a:r>
              <a:rPr lang="en-US" sz="2400">
                <a:solidFill>
                  <a:srgbClr val="652786"/>
                </a:solidFill>
                <a:latin typeface="Quicksand"/>
                <a:ea typeface="Quicksand"/>
                <a:cs typeface="Quicksand"/>
                <a:sym typeface="Quicksand"/>
              </a:rPr>
              <a:t>These insights suggest that the company should prepare for seasonal sales surges, especially in technology, and align inventory and marketing strategies accordingly.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8282855" y="2453943"/>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652786"/>
            </a:solidFill>
            <a:ln cap="sq">
              <a:noFill/>
              <a:prstDash val="solid"/>
              <a:miter/>
            </a:ln>
          </p:spPr>
          <p:txBody>
            <a:bodyPr/>
            <a:lstStyle/>
            <a:p>
              <a:endParaRPr lang="en-GB"/>
            </a:p>
          </p:txBody>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652786"/>
            </a:solidFill>
          </p:spPr>
          <p:txBody>
            <a:bodyPr/>
            <a:lstStyle/>
            <a:p>
              <a:endParaRPr lang="en-GB"/>
            </a:p>
          </p:txBody>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grpSp>
        <p:nvGrpSpPr>
          <p:cNvPr id="9" name="Group 9"/>
          <p:cNvGrpSpPr/>
          <p:nvPr/>
        </p:nvGrpSpPr>
        <p:grpSpPr>
          <a:xfrm>
            <a:off x="12193216" y="1415447"/>
            <a:ext cx="5408984" cy="7979428"/>
            <a:chOff x="0" y="0"/>
            <a:chExt cx="1424588" cy="2101578"/>
          </a:xfrm>
        </p:grpSpPr>
        <p:sp>
          <p:nvSpPr>
            <p:cNvPr id="10" name="Freeform 10"/>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593C8F"/>
            </a:solidFill>
          </p:spPr>
          <p:txBody>
            <a:bodyPr/>
            <a:lstStyle/>
            <a:p>
              <a:endParaRPr lang="en-GB"/>
            </a:p>
          </p:txBody>
        </p:sp>
        <p:sp>
          <p:nvSpPr>
            <p:cNvPr id="11" name="TextBox 11"/>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2" name="TextBox 12"/>
          <p:cNvSpPr txBox="1"/>
          <p:nvPr/>
        </p:nvSpPr>
        <p:spPr>
          <a:xfrm>
            <a:off x="8514488" y="27961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3</a:t>
            </a:r>
          </a:p>
        </p:txBody>
      </p:sp>
      <p:sp>
        <p:nvSpPr>
          <p:cNvPr id="13" name="TextBox 13"/>
          <p:cNvSpPr txBox="1"/>
          <p:nvPr/>
        </p:nvSpPr>
        <p:spPr>
          <a:xfrm>
            <a:off x="8514488" y="359328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4</a:t>
            </a:r>
          </a:p>
        </p:txBody>
      </p:sp>
      <p:sp>
        <p:nvSpPr>
          <p:cNvPr id="14" name="TextBox 14"/>
          <p:cNvSpPr txBox="1"/>
          <p:nvPr/>
        </p:nvSpPr>
        <p:spPr>
          <a:xfrm>
            <a:off x="8514488" y="447444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5</a:t>
            </a:r>
          </a:p>
        </p:txBody>
      </p:sp>
      <p:sp>
        <p:nvSpPr>
          <p:cNvPr id="15" name="TextBox 15"/>
          <p:cNvSpPr txBox="1"/>
          <p:nvPr/>
        </p:nvSpPr>
        <p:spPr>
          <a:xfrm>
            <a:off x="8514488" y="527156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9</a:t>
            </a:r>
          </a:p>
        </p:txBody>
      </p:sp>
      <p:sp>
        <p:nvSpPr>
          <p:cNvPr id="16" name="TextBox 16"/>
          <p:cNvSpPr txBox="1"/>
          <p:nvPr/>
        </p:nvSpPr>
        <p:spPr>
          <a:xfrm>
            <a:off x="8534089" y="606393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10</a:t>
            </a:r>
          </a:p>
        </p:txBody>
      </p:sp>
      <p:sp>
        <p:nvSpPr>
          <p:cNvPr id="17" name="TextBox 17"/>
          <p:cNvSpPr txBox="1"/>
          <p:nvPr/>
        </p:nvSpPr>
        <p:spPr>
          <a:xfrm>
            <a:off x="8534089" y="689490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21</a:t>
            </a:r>
          </a:p>
        </p:txBody>
      </p:sp>
      <p:sp>
        <p:nvSpPr>
          <p:cNvPr id="18" name="TextBox 18"/>
          <p:cNvSpPr txBox="1"/>
          <p:nvPr/>
        </p:nvSpPr>
        <p:spPr>
          <a:xfrm>
            <a:off x="8534089" y="774519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23</a:t>
            </a:r>
          </a:p>
        </p:txBody>
      </p:sp>
      <p:sp>
        <p:nvSpPr>
          <p:cNvPr id="19" name="TextBox 19"/>
          <p:cNvSpPr txBox="1"/>
          <p:nvPr/>
        </p:nvSpPr>
        <p:spPr>
          <a:xfrm>
            <a:off x="2524446" y="2915386"/>
            <a:ext cx="5790503" cy="435312"/>
          </a:xfrm>
          <a:prstGeom prst="rect">
            <a:avLst/>
          </a:prstGeom>
        </p:spPr>
        <p:txBody>
          <a:bodyPr lIns="0" tIns="0" rIns="0" bIns="0" rtlCol="0" anchor="t">
            <a:spAutoFit/>
          </a:bodyPr>
          <a:lstStyle/>
          <a:p>
            <a:pPr algn="l">
              <a:lnSpc>
                <a:spcPts val="3621"/>
              </a:lnSpc>
            </a:pPr>
            <a:r>
              <a:rPr lang="en-US" sz="2624" spc="257">
                <a:solidFill>
                  <a:srgbClr val="593C8F"/>
                </a:solidFill>
                <a:latin typeface="Open Sauce"/>
                <a:ea typeface="Open Sauce"/>
                <a:cs typeface="Open Sauce"/>
                <a:sym typeface="Open Sauce"/>
              </a:rPr>
              <a:t>Introduction</a:t>
            </a:r>
          </a:p>
        </p:txBody>
      </p:sp>
      <p:sp>
        <p:nvSpPr>
          <p:cNvPr id="20" name="TextBox 20"/>
          <p:cNvSpPr txBox="1"/>
          <p:nvPr/>
        </p:nvSpPr>
        <p:spPr>
          <a:xfrm>
            <a:off x="2524446" y="3709604"/>
            <a:ext cx="6076629" cy="435312"/>
          </a:xfrm>
          <a:prstGeom prst="rect">
            <a:avLst/>
          </a:prstGeom>
        </p:spPr>
        <p:txBody>
          <a:bodyPr lIns="0" tIns="0" rIns="0" bIns="0" rtlCol="0" anchor="t">
            <a:spAutoFit/>
          </a:bodyPr>
          <a:lstStyle/>
          <a:p>
            <a:pPr algn="l">
              <a:lnSpc>
                <a:spcPts val="3621"/>
              </a:lnSpc>
            </a:pPr>
            <a:r>
              <a:rPr lang="en-US" sz="2624" spc="257">
                <a:solidFill>
                  <a:srgbClr val="593C8F"/>
                </a:solidFill>
                <a:latin typeface="Open Sauce"/>
                <a:ea typeface="Open Sauce"/>
                <a:cs typeface="Open Sauce"/>
                <a:sym typeface="Open Sauce"/>
              </a:rPr>
              <a:t>Tools and Technologies</a:t>
            </a:r>
          </a:p>
        </p:txBody>
      </p:sp>
      <p:sp>
        <p:nvSpPr>
          <p:cNvPr id="21" name="TextBox 21"/>
          <p:cNvSpPr txBox="1"/>
          <p:nvPr/>
        </p:nvSpPr>
        <p:spPr>
          <a:xfrm>
            <a:off x="2524446" y="4629694"/>
            <a:ext cx="5790503"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Data</a:t>
            </a:r>
          </a:p>
        </p:txBody>
      </p:sp>
      <p:sp>
        <p:nvSpPr>
          <p:cNvPr id="22" name="TextBox 22"/>
          <p:cNvSpPr txBox="1"/>
          <p:nvPr/>
        </p:nvSpPr>
        <p:spPr>
          <a:xfrm>
            <a:off x="2524446" y="5423912"/>
            <a:ext cx="6076629"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Data cleaning</a:t>
            </a:r>
          </a:p>
        </p:txBody>
      </p:sp>
      <p:sp>
        <p:nvSpPr>
          <p:cNvPr id="23" name="TextBox 23"/>
          <p:cNvSpPr txBox="1"/>
          <p:nvPr/>
        </p:nvSpPr>
        <p:spPr>
          <a:xfrm>
            <a:off x="2524446" y="6224756"/>
            <a:ext cx="6076629"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Visualization</a:t>
            </a:r>
          </a:p>
        </p:txBody>
      </p:sp>
      <p:sp>
        <p:nvSpPr>
          <p:cNvPr id="24" name="TextBox 24"/>
          <p:cNvSpPr txBox="1"/>
          <p:nvPr/>
        </p:nvSpPr>
        <p:spPr>
          <a:xfrm>
            <a:off x="2524446" y="7017133"/>
            <a:ext cx="5790503"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Recommendations</a:t>
            </a:r>
          </a:p>
        </p:txBody>
      </p:sp>
      <p:sp>
        <p:nvSpPr>
          <p:cNvPr id="25" name="TextBox 25"/>
          <p:cNvSpPr txBox="1"/>
          <p:nvPr/>
        </p:nvSpPr>
        <p:spPr>
          <a:xfrm>
            <a:off x="2524446" y="7861514"/>
            <a:ext cx="6076629" cy="435312"/>
          </a:xfrm>
          <a:prstGeom prst="rect">
            <a:avLst/>
          </a:prstGeom>
        </p:spPr>
        <p:txBody>
          <a:bodyPr lIns="0" tIns="0" rIns="0" bIns="0" rtlCol="0" anchor="t">
            <a:spAutoFit/>
          </a:bodyPr>
          <a:lstStyle/>
          <a:p>
            <a:pPr marL="0" lvl="0" indent="0" algn="l">
              <a:lnSpc>
                <a:spcPts val="3621"/>
              </a:lnSpc>
              <a:spcBef>
                <a:spcPct val="0"/>
              </a:spcBef>
            </a:pPr>
            <a:r>
              <a:rPr lang="en-US" sz="2624" spc="257">
                <a:solidFill>
                  <a:srgbClr val="593C8F"/>
                </a:solidFill>
                <a:latin typeface="Open Sauce"/>
                <a:ea typeface="Open Sauce"/>
                <a:cs typeface="Open Sauce"/>
                <a:sym typeface="Open Sauce"/>
              </a:rPr>
              <a:t>Conclusion</a:t>
            </a:r>
          </a:p>
        </p:txBody>
      </p:sp>
      <p:grpSp>
        <p:nvGrpSpPr>
          <p:cNvPr id="26" name="Group 26"/>
          <p:cNvGrpSpPr/>
          <p:nvPr/>
        </p:nvGrpSpPr>
        <p:grpSpPr>
          <a:xfrm>
            <a:off x="10875104" y="1361122"/>
            <a:ext cx="5539941" cy="7448847"/>
            <a:chOff x="0" y="0"/>
            <a:chExt cx="858282" cy="1154021"/>
          </a:xfrm>
        </p:grpSpPr>
        <p:sp>
          <p:nvSpPr>
            <p:cNvPr id="27" name="Freeform 27"/>
            <p:cNvSpPr/>
            <p:nvPr/>
          </p:nvSpPr>
          <p:spPr>
            <a:xfrm>
              <a:off x="0" y="0"/>
              <a:ext cx="858282" cy="1154021"/>
            </a:xfrm>
            <a:custGeom>
              <a:avLst/>
              <a:gdLst/>
              <a:ahLst/>
              <a:cxnLst/>
              <a:rect l="l" t="t" r="r" b="b"/>
              <a:pathLst>
                <a:path w="858282" h="1154021">
                  <a:moveTo>
                    <a:pt x="32142" y="0"/>
                  </a:moveTo>
                  <a:lnTo>
                    <a:pt x="826140" y="0"/>
                  </a:lnTo>
                  <a:cubicBezTo>
                    <a:pt x="843892" y="0"/>
                    <a:pt x="858282" y="14390"/>
                    <a:pt x="858282" y="32142"/>
                  </a:cubicBezTo>
                  <a:lnTo>
                    <a:pt x="858282" y="1121879"/>
                  </a:lnTo>
                  <a:cubicBezTo>
                    <a:pt x="858282" y="1130404"/>
                    <a:pt x="854896" y="1138579"/>
                    <a:pt x="848868" y="1144607"/>
                  </a:cubicBezTo>
                  <a:cubicBezTo>
                    <a:pt x="842840" y="1150635"/>
                    <a:pt x="834665" y="1154021"/>
                    <a:pt x="826140" y="1154021"/>
                  </a:cubicBezTo>
                  <a:lnTo>
                    <a:pt x="32142" y="1154021"/>
                  </a:lnTo>
                  <a:cubicBezTo>
                    <a:pt x="23617" y="1154021"/>
                    <a:pt x="15442" y="1150635"/>
                    <a:pt x="9414" y="1144607"/>
                  </a:cubicBezTo>
                  <a:cubicBezTo>
                    <a:pt x="3386" y="1138579"/>
                    <a:pt x="0" y="1130404"/>
                    <a:pt x="0" y="1121879"/>
                  </a:cubicBezTo>
                  <a:lnTo>
                    <a:pt x="0" y="32142"/>
                  </a:lnTo>
                  <a:cubicBezTo>
                    <a:pt x="0" y="14390"/>
                    <a:pt x="14390" y="0"/>
                    <a:pt x="32142" y="0"/>
                  </a:cubicBezTo>
                  <a:close/>
                </a:path>
              </a:pathLst>
            </a:custGeom>
            <a:blipFill>
              <a:blip r:embed="rId4"/>
              <a:stretch>
                <a:fillRect t="-5710" b="-5710"/>
              </a:stretch>
            </a:blipFill>
          </p:spPr>
          <p:txBody>
            <a:bodyPr/>
            <a:lstStyle/>
            <a:p>
              <a:endParaRPr lang="en-GB"/>
            </a:p>
          </p:txBody>
        </p:sp>
      </p:grpSp>
      <p:sp>
        <p:nvSpPr>
          <p:cNvPr id="28" name="TextBox 28"/>
          <p:cNvSpPr txBox="1"/>
          <p:nvPr/>
        </p:nvSpPr>
        <p:spPr>
          <a:xfrm>
            <a:off x="2127759" y="717582"/>
            <a:ext cx="9480749" cy="1252856"/>
          </a:xfrm>
          <a:prstGeom prst="rect">
            <a:avLst/>
          </a:prstGeom>
        </p:spPr>
        <p:txBody>
          <a:bodyPr lIns="0" tIns="0" rIns="0" bIns="0" rtlCol="0" anchor="t">
            <a:spAutoFit/>
          </a:bodyPr>
          <a:lstStyle/>
          <a:p>
            <a:pPr marL="0" lvl="0" indent="0" algn="l">
              <a:lnSpc>
                <a:spcPts val="10219"/>
              </a:lnSpc>
              <a:spcBef>
                <a:spcPct val="0"/>
              </a:spcBef>
            </a:pPr>
            <a:r>
              <a:rPr lang="en-US" sz="7299" b="1" i="1">
                <a:solidFill>
                  <a:srgbClr val="593C8F"/>
                </a:solidFill>
                <a:latin typeface="Cormorant Garamond Bold Italics"/>
                <a:ea typeface="Cormorant Garamond Bold Italics"/>
                <a:cs typeface="Cormorant Garamond Bold Italics"/>
                <a:sym typeface="Cormorant Garamond Bold Italics"/>
              </a:rPr>
              <a:t>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022" y="8216684"/>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TextBox 7"/>
          <p:cNvSpPr txBox="1"/>
          <p:nvPr/>
        </p:nvSpPr>
        <p:spPr>
          <a:xfrm>
            <a:off x="665246" y="192697"/>
            <a:ext cx="11537525" cy="1035685"/>
          </a:xfrm>
          <a:prstGeom prst="rect">
            <a:avLst/>
          </a:prstGeom>
        </p:spPr>
        <p:txBody>
          <a:bodyPr lIns="0" tIns="0" rIns="0" bIns="0" rtlCol="0" anchor="t">
            <a:spAutoFit/>
          </a:bodyPr>
          <a:lstStyle/>
          <a:p>
            <a:pPr marL="0" lvl="0" indent="0" algn="l">
              <a:lnSpc>
                <a:spcPts val="8540"/>
              </a:lnSpc>
              <a:spcBef>
                <a:spcPct val="0"/>
              </a:spcBef>
            </a:pPr>
            <a:r>
              <a:rPr lang="en-US" sz="6100" b="1" i="1" dirty="0">
                <a:solidFill>
                  <a:srgbClr val="593C8F"/>
                </a:solidFill>
                <a:latin typeface="Cormorant Garamond Bold Italics"/>
                <a:ea typeface="Cormorant Garamond Bold Italics"/>
                <a:cs typeface="Cormorant Garamond Bold Italics"/>
                <a:sym typeface="Cormorant Garamond Bold Italics"/>
              </a:rPr>
              <a:t>Chart (</a:t>
            </a:r>
            <a:r>
              <a:rPr lang="ar-EG" sz="6100" b="1" i="1" dirty="0">
                <a:solidFill>
                  <a:srgbClr val="593C8F"/>
                </a:solidFill>
                <a:latin typeface="Cormorant Garamond Bold Italics"/>
                <a:ea typeface="Cormorant Garamond Bold Italics"/>
                <a:cs typeface="Cormorant Garamond Bold Italics"/>
                <a:sym typeface="Cormorant Garamond Bold Italics"/>
              </a:rPr>
              <a:t>7</a:t>
            </a:r>
            <a:r>
              <a:rPr lang="en-US" sz="6100" b="1" i="1" dirty="0">
                <a:solidFill>
                  <a:srgbClr val="593C8F"/>
                </a:solidFill>
                <a:latin typeface="Cormorant Garamond Bold Italics"/>
                <a:ea typeface="Cormorant Garamond Bold Italics"/>
                <a:cs typeface="Cormorant Garamond Bold Italics"/>
                <a:sym typeface="Cormorant Garamond Bold Italics"/>
              </a:rPr>
              <a:t>) </a:t>
            </a:r>
          </a:p>
        </p:txBody>
      </p:sp>
      <p:sp>
        <p:nvSpPr>
          <p:cNvPr id="8" name="Freeform 8"/>
          <p:cNvSpPr/>
          <p:nvPr/>
        </p:nvSpPr>
        <p:spPr>
          <a:xfrm>
            <a:off x="15619292" y="-64553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pic>
        <p:nvPicPr>
          <p:cNvPr id="15" name="Picture 14">
            <a:extLst>
              <a:ext uri="{FF2B5EF4-FFF2-40B4-BE49-F238E27FC236}">
                <a16:creationId xmlns:a16="http://schemas.microsoft.com/office/drawing/2014/main" id="{266B4148-131C-1DD8-AA30-9917A35DBB11}"/>
              </a:ext>
            </a:extLst>
          </p:cNvPr>
          <p:cNvPicPr>
            <a:picLocks noChangeAspect="1"/>
          </p:cNvPicPr>
          <p:nvPr/>
        </p:nvPicPr>
        <p:blipFill>
          <a:blip r:embed="rId4"/>
          <a:stretch>
            <a:fillRect/>
          </a:stretch>
        </p:blipFill>
        <p:spPr>
          <a:xfrm>
            <a:off x="228600" y="1228382"/>
            <a:ext cx="8719644" cy="4839000"/>
          </a:xfrm>
          <a:prstGeom prst="rect">
            <a:avLst/>
          </a:prstGeom>
        </p:spPr>
      </p:pic>
      <p:pic>
        <p:nvPicPr>
          <p:cNvPr id="17" name="Picture 16">
            <a:extLst>
              <a:ext uri="{FF2B5EF4-FFF2-40B4-BE49-F238E27FC236}">
                <a16:creationId xmlns:a16="http://schemas.microsoft.com/office/drawing/2014/main" id="{9AEA98ED-A06F-0F47-32EB-25C0493B75F4}"/>
              </a:ext>
            </a:extLst>
          </p:cNvPr>
          <p:cNvPicPr>
            <a:picLocks noChangeAspect="1"/>
          </p:cNvPicPr>
          <p:nvPr/>
        </p:nvPicPr>
        <p:blipFill>
          <a:blip r:embed="rId5"/>
          <a:stretch>
            <a:fillRect/>
          </a:stretch>
        </p:blipFill>
        <p:spPr>
          <a:xfrm>
            <a:off x="8885903" y="1119626"/>
            <a:ext cx="9144000" cy="5054054"/>
          </a:xfrm>
          <a:prstGeom prst="rect">
            <a:avLst/>
          </a:prstGeom>
        </p:spPr>
      </p:pic>
      <p:pic>
        <p:nvPicPr>
          <p:cNvPr id="19" name="Picture 18">
            <a:extLst>
              <a:ext uri="{FF2B5EF4-FFF2-40B4-BE49-F238E27FC236}">
                <a16:creationId xmlns:a16="http://schemas.microsoft.com/office/drawing/2014/main" id="{C64240BD-E4B9-33E5-0EA6-79FAACF19A2A}"/>
              </a:ext>
            </a:extLst>
          </p:cNvPr>
          <p:cNvPicPr>
            <a:picLocks noChangeAspect="1"/>
          </p:cNvPicPr>
          <p:nvPr/>
        </p:nvPicPr>
        <p:blipFill>
          <a:blip r:embed="rId6"/>
          <a:stretch>
            <a:fillRect/>
          </a:stretch>
        </p:blipFill>
        <p:spPr>
          <a:xfrm>
            <a:off x="4419600" y="6300046"/>
            <a:ext cx="10210800" cy="3999869"/>
          </a:xfrm>
          <a:prstGeom prst="rect">
            <a:avLst/>
          </a:prstGeom>
        </p:spPr>
      </p:pic>
    </p:spTree>
    <p:extLst>
      <p:ext uri="{BB962C8B-B14F-4D97-AF65-F5344CB8AC3E}">
        <p14:creationId xmlns:p14="http://schemas.microsoft.com/office/powerpoint/2010/main" val="3064941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14748" y="1409700"/>
            <a:ext cx="18000932" cy="8167923"/>
          </a:xfrm>
          <a:custGeom>
            <a:avLst/>
            <a:gdLst/>
            <a:ahLst/>
            <a:cxnLst/>
            <a:rect l="l" t="t" r="r" b="b"/>
            <a:pathLst>
              <a:path w="18000932" h="8167923">
                <a:moveTo>
                  <a:pt x="0" y="0"/>
                </a:moveTo>
                <a:lnTo>
                  <a:pt x="18000932" y="0"/>
                </a:lnTo>
                <a:lnTo>
                  <a:pt x="18000932" y="8167923"/>
                </a:lnTo>
                <a:lnTo>
                  <a:pt x="0" y="8167923"/>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554261" y="428942"/>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Chart (8)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540759" y="2017213"/>
            <a:ext cx="17206482" cy="6157323"/>
          </a:xfrm>
          <a:prstGeom prst="rect">
            <a:avLst/>
          </a:prstGeom>
        </p:spPr>
        <p:txBody>
          <a:bodyPr lIns="0" tIns="0" rIns="0" bIns="0" rtlCol="0" anchor="t">
            <a:spAutoFit/>
          </a:bodyPr>
          <a:lstStyle/>
          <a:p>
            <a:pPr marL="0" lvl="0" indent="0" algn="ctr">
              <a:lnSpc>
                <a:spcPts val="7033"/>
              </a:lnSpc>
              <a:spcBef>
                <a:spcPct val="0"/>
              </a:spcBef>
            </a:pPr>
            <a:r>
              <a:rPr lang="en-US" sz="5023" b="1" i="1">
                <a:solidFill>
                  <a:srgbClr val="593C8F"/>
                </a:solidFill>
                <a:latin typeface="Cormorant Garamond Bold Italics"/>
                <a:ea typeface="Cormorant Garamond Bold Italics"/>
                <a:cs typeface="Cormorant Garamond Bold Italics"/>
                <a:sym typeface="Cormorant Garamond Bold Italics"/>
              </a:rPr>
              <a:t>chart (8) shows the top 20 cities with the longest average shipping times, with values ranging from 6 to 7 days. Most of these cities appear to be rural or suburban, indicating that less urbanized areas face longer shipping delays, likely due to limited infrastructure and distance from major distribution hubs. Urban cities, while present, show slightly faster shipping times. Improving logistics in rural areas could reduce these delays.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4093893" y="15849"/>
            <a:ext cx="4194107" cy="10271151"/>
            <a:chOff x="0" y="0"/>
            <a:chExt cx="1104621" cy="2705159"/>
          </a:xfrm>
        </p:grpSpPr>
        <p:sp>
          <p:nvSpPr>
            <p:cNvPr id="3" name="Freeform 3"/>
            <p:cNvSpPr/>
            <p:nvPr/>
          </p:nvSpPr>
          <p:spPr>
            <a:xfrm>
              <a:off x="0" y="0"/>
              <a:ext cx="1104621" cy="2705159"/>
            </a:xfrm>
            <a:custGeom>
              <a:avLst/>
              <a:gdLst/>
              <a:ahLst/>
              <a:cxnLst/>
              <a:rect l="l" t="t" r="r" b="b"/>
              <a:pathLst>
                <a:path w="1104621" h="2705159">
                  <a:moveTo>
                    <a:pt x="0" y="0"/>
                  </a:moveTo>
                  <a:lnTo>
                    <a:pt x="1104621" y="0"/>
                  </a:lnTo>
                  <a:lnTo>
                    <a:pt x="1104621" y="2705159"/>
                  </a:lnTo>
                  <a:lnTo>
                    <a:pt x="0" y="2705159"/>
                  </a:lnTo>
                  <a:close/>
                </a:path>
              </a:pathLst>
            </a:custGeom>
            <a:solidFill>
              <a:srgbClr val="7762A1"/>
            </a:solidFill>
          </p:spPr>
          <p:txBody>
            <a:bodyPr/>
            <a:lstStyle/>
            <a:p>
              <a:endParaRPr lang="en-GB"/>
            </a:p>
          </p:txBody>
        </p:sp>
        <p:sp>
          <p:nvSpPr>
            <p:cNvPr id="4" name="TextBox 4"/>
            <p:cNvSpPr txBox="1"/>
            <p:nvPr/>
          </p:nvSpPr>
          <p:spPr>
            <a:xfrm>
              <a:off x="0" y="-47625"/>
              <a:ext cx="1104621" cy="2752784"/>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1496005" y="1560597"/>
            <a:ext cx="6330814" cy="7573376"/>
            <a:chOff x="0" y="0"/>
            <a:chExt cx="8441085" cy="10097834"/>
          </a:xfrm>
        </p:grpSpPr>
        <p:pic>
          <p:nvPicPr>
            <p:cNvPr id="6" name="Picture 6"/>
            <p:cNvPicPr>
              <a:picLocks noChangeAspect="1"/>
            </p:cNvPicPr>
            <p:nvPr/>
          </p:nvPicPr>
          <p:blipFill>
            <a:blip r:embed="rId2"/>
            <a:srcRect l="18652" r="18652"/>
            <a:stretch>
              <a:fillRect/>
            </a:stretch>
          </p:blipFill>
          <p:spPr>
            <a:xfrm>
              <a:off x="0" y="0"/>
              <a:ext cx="8441085" cy="10097834"/>
            </a:xfrm>
            <a:prstGeom prst="rect">
              <a:avLst/>
            </a:prstGeom>
          </p:spPr>
        </p:pic>
      </p:grpSp>
      <p:sp>
        <p:nvSpPr>
          <p:cNvPr id="7" name="Freeform 7"/>
          <p:cNvSpPr/>
          <p:nvPr/>
        </p:nvSpPr>
        <p:spPr>
          <a:xfrm>
            <a:off x="15921819" y="587962"/>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TextBox 8"/>
          <p:cNvSpPr txBox="1"/>
          <p:nvPr/>
        </p:nvSpPr>
        <p:spPr>
          <a:xfrm>
            <a:off x="526405" y="217280"/>
            <a:ext cx="9390243" cy="1184275"/>
          </a:xfrm>
          <a:prstGeom prst="rect">
            <a:avLst/>
          </a:prstGeom>
        </p:spPr>
        <p:txBody>
          <a:bodyPr lIns="0" tIns="0" rIns="0" bIns="0" rtlCol="0" anchor="t">
            <a:spAutoFit/>
          </a:bodyPr>
          <a:lstStyle/>
          <a:p>
            <a:pPr marL="0" lvl="0" indent="0" algn="l">
              <a:lnSpc>
                <a:spcPts val="9799"/>
              </a:lnSpc>
              <a:spcBef>
                <a:spcPct val="0"/>
              </a:spcBef>
            </a:pPr>
            <a:r>
              <a:rPr lang="en-US" sz="6999" b="1" i="1">
                <a:solidFill>
                  <a:srgbClr val="593C8F"/>
                </a:solidFill>
                <a:latin typeface="Cormorant Garamond Bold Italics"/>
                <a:ea typeface="Cormorant Garamond Bold Italics"/>
                <a:cs typeface="Cormorant Garamond Bold Italics"/>
                <a:sym typeface="Cormorant Garamond Bold Italics"/>
              </a:rPr>
              <a:t>Recommendations</a:t>
            </a:r>
          </a:p>
        </p:txBody>
      </p:sp>
      <p:sp>
        <p:nvSpPr>
          <p:cNvPr id="9" name="TextBox 9"/>
          <p:cNvSpPr txBox="1"/>
          <p:nvPr/>
        </p:nvSpPr>
        <p:spPr>
          <a:xfrm>
            <a:off x="210133" y="1258680"/>
            <a:ext cx="3053804" cy="590551"/>
          </a:xfrm>
          <a:prstGeom prst="rect">
            <a:avLst/>
          </a:prstGeom>
        </p:spPr>
        <p:txBody>
          <a:bodyPr lIns="0" tIns="0" rIns="0" bIns="0" rtlCol="0" anchor="t">
            <a:spAutoFit/>
          </a:bodyPr>
          <a:lstStyle/>
          <a:p>
            <a:pPr marL="647697" lvl="1" indent="-323848" algn="ctr">
              <a:lnSpc>
                <a:spcPts val="5099"/>
              </a:lnSpc>
              <a:buFont typeface="Arial"/>
              <a:buChar char="•"/>
            </a:pPr>
            <a:r>
              <a:rPr lang="en-US" sz="2999" b="1">
                <a:solidFill>
                  <a:srgbClr val="652786"/>
                </a:solidFill>
                <a:latin typeface="Quicksand Bold"/>
                <a:ea typeface="Quicksand Bold"/>
                <a:cs typeface="Quicksand Bold"/>
                <a:sym typeface="Quicksand Bold"/>
              </a:rPr>
              <a:t>Urban Areas:</a:t>
            </a:r>
          </a:p>
        </p:txBody>
      </p:sp>
      <p:sp>
        <p:nvSpPr>
          <p:cNvPr id="10" name="TextBox 10"/>
          <p:cNvSpPr txBox="1"/>
          <p:nvPr/>
        </p:nvSpPr>
        <p:spPr>
          <a:xfrm>
            <a:off x="885783" y="1947364"/>
            <a:ext cx="9415831" cy="1514475"/>
          </a:xfrm>
          <a:prstGeom prst="rect">
            <a:avLst/>
          </a:prstGeom>
        </p:spPr>
        <p:txBody>
          <a:bodyPr lIns="0" tIns="0" rIns="0" bIns="0" rtlCol="0" anchor="t">
            <a:spAutoFit/>
          </a:bodyPr>
          <a:lstStyle/>
          <a:p>
            <a:pPr algn="ctr">
              <a:lnSpc>
                <a:spcPts val="4079"/>
              </a:lnSpc>
              <a:spcBef>
                <a:spcPct val="0"/>
              </a:spcBef>
            </a:pPr>
            <a:r>
              <a:rPr lang="en-US" sz="2400">
                <a:solidFill>
                  <a:srgbClr val="593C8F"/>
                </a:solidFill>
                <a:latin typeface="Quicksand"/>
                <a:ea typeface="Quicksand"/>
                <a:cs typeface="Quicksand"/>
                <a:sym typeface="Quicksand"/>
              </a:rPr>
              <a:t>Urban areas lead in tech sales. To boost revenue, expand tech offerings and run targeted marketing during peak seasons. Use promotions and loyalty programs to encourage larger purchases.</a:t>
            </a:r>
          </a:p>
        </p:txBody>
      </p:sp>
      <p:sp>
        <p:nvSpPr>
          <p:cNvPr id="11" name="TextBox 11"/>
          <p:cNvSpPr txBox="1"/>
          <p:nvPr/>
        </p:nvSpPr>
        <p:spPr>
          <a:xfrm>
            <a:off x="210133" y="3648234"/>
            <a:ext cx="3348395" cy="590551"/>
          </a:xfrm>
          <a:prstGeom prst="rect">
            <a:avLst/>
          </a:prstGeom>
        </p:spPr>
        <p:txBody>
          <a:bodyPr lIns="0" tIns="0" rIns="0" bIns="0" rtlCol="0" anchor="t">
            <a:spAutoFit/>
          </a:bodyPr>
          <a:lstStyle/>
          <a:p>
            <a:pPr marL="647697" lvl="1" indent="-323848" algn="ctr">
              <a:lnSpc>
                <a:spcPts val="5099"/>
              </a:lnSpc>
              <a:spcBef>
                <a:spcPct val="0"/>
              </a:spcBef>
              <a:buFont typeface="Arial"/>
              <a:buChar char="•"/>
            </a:pPr>
            <a:r>
              <a:rPr lang="en-US" sz="2999" b="1" u="none" strike="noStrike">
                <a:solidFill>
                  <a:srgbClr val="652786"/>
                </a:solidFill>
                <a:latin typeface="Quicksand Bold"/>
                <a:ea typeface="Quicksand Bold"/>
                <a:cs typeface="Quicksand Bold"/>
                <a:sym typeface="Quicksand Bold"/>
              </a:rPr>
              <a:t>Rural Markets:</a:t>
            </a:r>
          </a:p>
        </p:txBody>
      </p:sp>
      <p:sp>
        <p:nvSpPr>
          <p:cNvPr id="12" name="TextBox 12"/>
          <p:cNvSpPr txBox="1"/>
          <p:nvPr/>
        </p:nvSpPr>
        <p:spPr>
          <a:xfrm>
            <a:off x="885783" y="4228068"/>
            <a:ext cx="9565096" cy="202882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Rural areas contribute less to total sales but have higher average sales per order. To leverage this, expand practical, high-value products and improve logistics for faster shipping. Targeted rural promotions can boost purchase frequency.</a:t>
            </a:r>
          </a:p>
        </p:txBody>
      </p:sp>
      <p:sp>
        <p:nvSpPr>
          <p:cNvPr id="13" name="TextBox 13"/>
          <p:cNvSpPr txBox="1"/>
          <p:nvPr/>
        </p:nvSpPr>
        <p:spPr>
          <a:xfrm>
            <a:off x="210133" y="6227126"/>
            <a:ext cx="6069125" cy="590551"/>
          </a:xfrm>
          <a:prstGeom prst="rect">
            <a:avLst/>
          </a:prstGeom>
        </p:spPr>
        <p:txBody>
          <a:bodyPr lIns="0" tIns="0" rIns="0" bIns="0" rtlCol="0" anchor="t">
            <a:spAutoFit/>
          </a:bodyPr>
          <a:lstStyle/>
          <a:p>
            <a:pPr marL="647697" lvl="1" indent="-323848" algn="l">
              <a:lnSpc>
                <a:spcPts val="5099"/>
              </a:lnSpc>
              <a:spcBef>
                <a:spcPct val="0"/>
              </a:spcBef>
              <a:buFont typeface="Arial"/>
              <a:buChar char="•"/>
            </a:pPr>
            <a:r>
              <a:rPr lang="en-US" sz="2999" b="1" u="none" strike="noStrike">
                <a:solidFill>
                  <a:srgbClr val="652786"/>
                </a:solidFill>
                <a:latin typeface="Quicksand Bold"/>
                <a:ea typeface="Quicksand Bold"/>
                <a:cs typeface="Quicksand Bold"/>
                <a:sym typeface="Quicksand Bold"/>
              </a:rPr>
              <a:t>Regional Disparities:</a:t>
            </a:r>
          </a:p>
        </p:txBody>
      </p:sp>
      <p:sp>
        <p:nvSpPr>
          <p:cNvPr id="14" name="TextBox 14"/>
          <p:cNvSpPr txBox="1"/>
          <p:nvPr/>
        </p:nvSpPr>
        <p:spPr>
          <a:xfrm>
            <a:off x="885783" y="6912927"/>
            <a:ext cx="9748004" cy="254317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The West region leads in sales, while the South underperforms. To improve the South, investigate the causes and launch targeted promotions. Maintain strong sales in the West and East with customer engagement and seasonal deals. In the Central region, stabilize demand with consistent marketing and strategic products.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702996" y="661987"/>
            <a:ext cx="13799339" cy="590551"/>
          </a:xfrm>
          <a:prstGeom prst="rect">
            <a:avLst/>
          </a:prstGeom>
        </p:spPr>
        <p:txBody>
          <a:bodyPr lIns="0" tIns="0" rIns="0" bIns="0" rtlCol="0" anchor="t">
            <a:spAutoFit/>
          </a:bodyPr>
          <a:lstStyle/>
          <a:p>
            <a:pPr marL="647697" lvl="1" indent="-323848" algn="l">
              <a:lnSpc>
                <a:spcPts val="5099"/>
              </a:lnSpc>
              <a:spcBef>
                <a:spcPct val="0"/>
              </a:spcBef>
              <a:buFont typeface="Arial"/>
              <a:buChar char="•"/>
            </a:pPr>
            <a:r>
              <a:rPr lang="en-US" sz="2999" b="1" u="none" strike="noStrike">
                <a:solidFill>
                  <a:srgbClr val="652786"/>
                </a:solidFill>
                <a:latin typeface="Quicksand Bold"/>
                <a:ea typeface="Quicksand Bold"/>
                <a:cs typeface="Quicksand Bold"/>
                <a:sym typeface="Quicksand Bold"/>
              </a:rPr>
              <a:t>Sales Volatility Management: </a:t>
            </a:r>
          </a:p>
        </p:txBody>
      </p:sp>
      <p:sp>
        <p:nvSpPr>
          <p:cNvPr id="6" name="TextBox 6"/>
          <p:cNvSpPr txBox="1"/>
          <p:nvPr/>
        </p:nvSpPr>
        <p:spPr>
          <a:xfrm>
            <a:off x="1361581" y="1344873"/>
            <a:ext cx="13799339" cy="151447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To manage sales volatility, use consistent off-peak promotions in regions with sharp fluctuations. Implement seasonal strategies to promote steady year-round growth, especially in high-demand areas like technology.</a:t>
            </a:r>
          </a:p>
        </p:txBody>
      </p:sp>
      <p:sp>
        <p:nvSpPr>
          <p:cNvPr id="7" name="TextBox 7"/>
          <p:cNvSpPr txBox="1"/>
          <p:nvPr/>
        </p:nvSpPr>
        <p:spPr>
          <a:xfrm>
            <a:off x="702996" y="2932632"/>
            <a:ext cx="13799339" cy="590551"/>
          </a:xfrm>
          <a:prstGeom prst="rect">
            <a:avLst/>
          </a:prstGeom>
        </p:spPr>
        <p:txBody>
          <a:bodyPr lIns="0" tIns="0" rIns="0" bIns="0" rtlCol="0" anchor="t">
            <a:spAutoFit/>
          </a:bodyPr>
          <a:lstStyle/>
          <a:p>
            <a:pPr marL="647697" lvl="1" indent="-323848" algn="l">
              <a:lnSpc>
                <a:spcPts val="5099"/>
              </a:lnSpc>
              <a:spcBef>
                <a:spcPct val="0"/>
              </a:spcBef>
              <a:buFont typeface="Arial"/>
              <a:buChar char="•"/>
            </a:pPr>
            <a:r>
              <a:rPr lang="en-US" sz="2999" b="1" u="none" strike="noStrike">
                <a:solidFill>
                  <a:srgbClr val="652786"/>
                </a:solidFill>
                <a:latin typeface="Quicksand Bold"/>
                <a:ea typeface="Quicksand Bold"/>
                <a:cs typeface="Quicksand Bold"/>
                <a:sym typeface="Quicksand Bold"/>
              </a:rPr>
              <a:t>Product Differentiation:</a:t>
            </a:r>
          </a:p>
        </p:txBody>
      </p:sp>
      <p:sp>
        <p:nvSpPr>
          <p:cNvPr id="8" name="TextBox 8"/>
          <p:cNvSpPr txBox="1"/>
          <p:nvPr/>
        </p:nvSpPr>
        <p:spPr>
          <a:xfrm>
            <a:off x="1361581" y="3751123"/>
            <a:ext cx="13799339" cy="2028825"/>
          </a:xfrm>
          <a:prstGeom prst="rect">
            <a:avLst/>
          </a:prstGeom>
        </p:spPr>
        <p:txBody>
          <a:bodyPr lIns="0" tIns="0" rIns="0" bIns="0" rtlCol="0" anchor="t">
            <a:spAutoFit/>
          </a:bodyPr>
          <a:lstStyle/>
          <a:p>
            <a:pPr marL="0" lvl="0" indent="0" algn="ctr">
              <a:lnSpc>
                <a:spcPts val="4079"/>
              </a:lnSpc>
              <a:spcBef>
                <a:spcPct val="0"/>
              </a:spcBef>
            </a:pPr>
            <a:r>
              <a:rPr lang="en-US" sz="2400">
                <a:solidFill>
                  <a:srgbClr val="593C8F"/>
                </a:solidFill>
                <a:latin typeface="Quicksand"/>
                <a:ea typeface="Quicksand"/>
                <a:cs typeface="Quicksand"/>
                <a:sym typeface="Quicksand"/>
              </a:rPr>
              <a:t>Urban consumers lead in tech sales, so the business should prioritize expanding tech offerings in urban areas while introducing them in rural regions. Tailoring products to meet the distinct needs of each region ensures alignment with local demand. Improving logistics in rural areas, where longer shipping times are common, will enhance service quality and unlock sales growth potential.</a:t>
            </a:r>
          </a:p>
        </p:txBody>
      </p:sp>
      <p:sp>
        <p:nvSpPr>
          <p:cNvPr id="9" name="TextBox 9"/>
          <p:cNvSpPr txBox="1"/>
          <p:nvPr/>
        </p:nvSpPr>
        <p:spPr>
          <a:xfrm>
            <a:off x="1520292" y="6233573"/>
            <a:ext cx="15247417" cy="2545228"/>
          </a:xfrm>
          <a:prstGeom prst="rect">
            <a:avLst/>
          </a:prstGeom>
        </p:spPr>
        <p:txBody>
          <a:bodyPr lIns="0" tIns="0" rIns="0" bIns="0" rtlCol="0" anchor="t">
            <a:spAutoFit/>
          </a:bodyPr>
          <a:lstStyle/>
          <a:p>
            <a:pPr algn="ctr">
              <a:lnSpc>
                <a:spcPts val="4086"/>
              </a:lnSpc>
              <a:spcBef>
                <a:spcPct val="0"/>
              </a:spcBef>
            </a:pPr>
            <a:r>
              <a:rPr lang="en-US" sz="2919" b="1">
                <a:solidFill>
                  <a:srgbClr val="652786"/>
                </a:solidFill>
                <a:latin typeface="Quicksand Bold"/>
                <a:ea typeface="Quicksand Bold"/>
                <a:cs typeface="Quicksand Bold"/>
                <a:sym typeface="Quicksand Bold"/>
              </a:rPr>
              <a:t>By following these recommendations, the business can diversify its sales base, drive growth in underperforming regions, and create a sustainable and balanced approach to revenue generation across all geographic areas. This strategy will not only strengthen performance in high-performing regions but also unlock new opportunities in areas with untapped potential</a:t>
            </a:r>
          </a:p>
        </p:txBody>
      </p:sp>
      <p:sp>
        <p:nvSpPr>
          <p:cNvPr id="10" name="AutoShape 10"/>
          <p:cNvSpPr/>
          <p:nvPr/>
        </p:nvSpPr>
        <p:spPr>
          <a:xfrm>
            <a:off x="11211332" y="9576826"/>
            <a:ext cx="6492240" cy="0"/>
          </a:xfrm>
          <a:prstGeom prst="line">
            <a:avLst/>
          </a:prstGeom>
          <a:ln w="76200" cap="flat">
            <a:solidFill>
              <a:srgbClr val="652786"/>
            </a:solidFill>
            <a:prstDash val="solid"/>
            <a:headEnd type="none" w="sm" len="sm"/>
            <a:tailEnd type="none" w="sm" len="sm"/>
          </a:ln>
        </p:spPr>
        <p:txBody>
          <a:bodyPr/>
          <a:lstStyle/>
          <a:p>
            <a:endParaRPr lang="en-GB"/>
          </a:p>
        </p:txBody>
      </p:sp>
      <p:sp>
        <p:nvSpPr>
          <p:cNvPr id="11" name="AutoShape 11"/>
          <p:cNvSpPr/>
          <p:nvPr/>
        </p:nvSpPr>
        <p:spPr>
          <a:xfrm>
            <a:off x="17297400" y="3523183"/>
            <a:ext cx="0" cy="6492240"/>
          </a:xfrm>
          <a:prstGeom prst="line">
            <a:avLst/>
          </a:prstGeom>
          <a:ln w="76200" cap="flat">
            <a:solidFill>
              <a:srgbClr val="652786"/>
            </a:solidFill>
            <a:prstDash val="solid"/>
            <a:headEnd type="none" w="sm" len="sm"/>
            <a:tailEnd type="none" w="sm" len="sm"/>
          </a:ln>
        </p:spPr>
        <p:txBody>
          <a:bodyPr/>
          <a:lstStyle/>
          <a:p>
            <a:endParaRPr lang="en-GB"/>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1028700" y="599709"/>
            <a:ext cx="1153482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Conclusion</a:t>
            </a:r>
          </a:p>
        </p:txBody>
      </p:sp>
      <p:sp>
        <p:nvSpPr>
          <p:cNvPr id="3" name="TextBox 3"/>
          <p:cNvSpPr txBox="1"/>
          <p:nvPr/>
        </p:nvSpPr>
        <p:spPr>
          <a:xfrm>
            <a:off x="2089848" y="2935101"/>
            <a:ext cx="14108304" cy="4600575"/>
          </a:xfrm>
          <a:prstGeom prst="rect">
            <a:avLst/>
          </a:prstGeom>
        </p:spPr>
        <p:txBody>
          <a:bodyPr lIns="0" tIns="0" rIns="0" bIns="0" rtlCol="0" anchor="t">
            <a:spAutoFit/>
          </a:bodyPr>
          <a:lstStyle/>
          <a:p>
            <a:pPr marL="0" lvl="0" indent="0" algn="ctr">
              <a:lnSpc>
                <a:spcPts val="4079"/>
              </a:lnSpc>
            </a:pPr>
            <a:r>
              <a:rPr lang="en-US" sz="2400">
                <a:solidFill>
                  <a:srgbClr val="593C8F"/>
                </a:solidFill>
                <a:latin typeface="Quicksand"/>
                <a:ea typeface="Quicksand"/>
                <a:cs typeface="Quicksand"/>
                <a:sym typeface="Quicksand"/>
              </a:rPr>
              <a:t>The analysis of consumer preferences and sales patterns across the United States reveals significant regional disparities. Urban areas, particularly in technology, lead in total sales, while rural regions demonstrate higher average sales per order. The West region outperforms others, while the South faces challenges. To improve performance, businesses should focus on product differentiation, optimized distribution, and managing sales volatility. Targeted promotions and strategic product offerings in both urban and rural areas, along with addressing regional challenges, can foster balanced growth. By emphasizing regional dynamics, logistical improvements, and marketing adjustments, businesses can capitalize on opportunities in underperforming areas while maintaining momentum in stronger markets.</a:t>
            </a:r>
          </a:p>
        </p:txBody>
      </p:sp>
      <p:sp>
        <p:nvSpPr>
          <p:cNvPr id="4" name="AutoShape 4"/>
          <p:cNvSpPr/>
          <p:nvPr/>
        </p:nvSpPr>
        <p:spPr>
          <a:xfrm>
            <a:off x="5897880" y="2660338"/>
            <a:ext cx="6492240" cy="0"/>
          </a:xfrm>
          <a:prstGeom prst="line">
            <a:avLst/>
          </a:prstGeom>
          <a:ln w="76200" cap="flat">
            <a:solidFill>
              <a:srgbClr val="652786"/>
            </a:solidFill>
            <a:prstDash val="solid"/>
            <a:headEnd type="none" w="sm" len="sm"/>
            <a:tailEnd type="none" w="sm" len="sm"/>
          </a:ln>
        </p:spPr>
        <p:txBody>
          <a:bodyPr/>
          <a:lstStyle/>
          <a:p>
            <a:endParaRPr lang="en-GB"/>
          </a:p>
        </p:txBody>
      </p:sp>
      <p:sp>
        <p:nvSpPr>
          <p:cNvPr id="5" name="AutoShape 5"/>
          <p:cNvSpPr/>
          <p:nvPr/>
        </p:nvSpPr>
        <p:spPr>
          <a:xfrm>
            <a:off x="6071281" y="7916091"/>
            <a:ext cx="6492240" cy="0"/>
          </a:xfrm>
          <a:prstGeom prst="line">
            <a:avLst/>
          </a:prstGeom>
          <a:ln w="76200" cap="flat">
            <a:solidFill>
              <a:srgbClr val="652786"/>
            </a:solidFill>
            <a:prstDash val="solid"/>
            <a:headEnd type="none" w="sm" len="sm"/>
            <a:tailEnd type="none" w="sm" len="sm"/>
          </a:ln>
        </p:spPr>
        <p:txBody>
          <a:bodyPr/>
          <a:lstStyle/>
          <a:p>
            <a:endParaRPr lang="en-GB"/>
          </a:p>
        </p:txBody>
      </p:sp>
      <p:sp>
        <p:nvSpPr>
          <p:cNvPr id="6" name="Freeform 6"/>
          <p:cNvSpPr/>
          <p:nvPr/>
        </p:nvSpPr>
        <p:spPr>
          <a:xfrm>
            <a:off x="8304001" y="1684924"/>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7" name="Freeform 7"/>
          <p:cNvSpPr/>
          <p:nvPr/>
        </p:nvSpPr>
        <p:spPr>
          <a:xfrm>
            <a:off x="8576592" y="8639991"/>
            <a:ext cx="1679997" cy="249900"/>
          </a:xfrm>
          <a:custGeom>
            <a:avLst/>
            <a:gdLst/>
            <a:ahLst/>
            <a:cxnLst/>
            <a:rect l="l" t="t" r="r" b="b"/>
            <a:pathLst>
              <a:path w="1679997" h="249900">
                <a:moveTo>
                  <a:pt x="0" y="0"/>
                </a:moveTo>
                <a:lnTo>
                  <a:pt x="1679997" y="0"/>
                </a:lnTo>
                <a:lnTo>
                  <a:pt x="1679997"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4099486"/>
            <a:chOff x="0" y="0"/>
            <a:chExt cx="4816593" cy="1079700"/>
          </a:xfrm>
        </p:grpSpPr>
        <p:sp>
          <p:nvSpPr>
            <p:cNvPr id="3" name="Freeform 3"/>
            <p:cNvSpPr/>
            <p:nvPr/>
          </p:nvSpPr>
          <p:spPr>
            <a:xfrm>
              <a:off x="0" y="0"/>
              <a:ext cx="4816592" cy="1079700"/>
            </a:xfrm>
            <a:custGeom>
              <a:avLst/>
              <a:gdLst/>
              <a:ahLst/>
              <a:cxnLst/>
              <a:rect l="l" t="t" r="r" b="b"/>
              <a:pathLst>
                <a:path w="4816592" h="1079700">
                  <a:moveTo>
                    <a:pt x="0" y="0"/>
                  </a:moveTo>
                  <a:lnTo>
                    <a:pt x="4816592" y="0"/>
                  </a:lnTo>
                  <a:lnTo>
                    <a:pt x="4816592" y="1079700"/>
                  </a:lnTo>
                  <a:lnTo>
                    <a:pt x="0" y="1079700"/>
                  </a:lnTo>
                  <a:close/>
                </a:path>
              </a:pathLst>
            </a:custGeom>
            <a:solidFill>
              <a:srgbClr val="593C8F"/>
            </a:solidFill>
          </p:spPr>
          <p:txBody>
            <a:bodyPr/>
            <a:lstStyle/>
            <a:p>
              <a:endParaRPr lang="en-GB"/>
            </a:p>
          </p:txBody>
        </p:sp>
        <p:sp>
          <p:nvSpPr>
            <p:cNvPr id="4" name="TextBox 4"/>
            <p:cNvSpPr txBox="1"/>
            <p:nvPr/>
          </p:nvSpPr>
          <p:spPr>
            <a:xfrm>
              <a:off x="0" y="-47625"/>
              <a:ext cx="4816593" cy="1127325"/>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4888116" y="2640676"/>
            <a:ext cx="2759632" cy="275963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6151" t="-11072" r="-4921"/>
              </a:stretch>
            </a:blipFill>
          </p:spPr>
          <p:txBody>
            <a:bodyPr/>
            <a:lstStyle/>
            <a:p>
              <a:endParaRPr lang="en-GB"/>
            </a:p>
          </p:txBody>
        </p:sp>
      </p:grpSp>
      <p:sp>
        <p:nvSpPr>
          <p:cNvPr id="7" name="AutoShape 7"/>
          <p:cNvSpPr/>
          <p:nvPr/>
        </p:nvSpPr>
        <p:spPr>
          <a:xfrm>
            <a:off x="5897880" y="8681205"/>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8" name="Freeform 8"/>
          <p:cNvSpPr/>
          <p:nvPr/>
        </p:nvSpPr>
        <p:spPr>
          <a:xfrm>
            <a:off x="8304001" y="9529723"/>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grpSp>
        <p:nvGrpSpPr>
          <p:cNvPr id="9" name="Group 9"/>
          <p:cNvGrpSpPr/>
          <p:nvPr/>
        </p:nvGrpSpPr>
        <p:grpSpPr>
          <a:xfrm>
            <a:off x="8893028" y="2640676"/>
            <a:ext cx="2759632" cy="2759632"/>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76388" t="-127561" r="-90744" b="-128615"/>
              </a:stretch>
            </a:blipFill>
          </p:spPr>
          <p:txBody>
            <a:bodyPr/>
            <a:lstStyle/>
            <a:p>
              <a:endParaRPr lang="en-GB"/>
            </a:p>
          </p:txBody>
        </p:sp>
      </p:grpSp>
      <p:grpSp>
        <p:nvGrpSpPr>
          <p:cNvPr id="11" name="Group 11"/>
          <p:cNvGrpSpPr/>
          <p:nvPr/>
        </p:nvGrpSpPr>
        <p:grpSpPr>
          <a:xfrm>
            <a:off x="3226550" y="2816889"/>
            <a:ext cx="2759632" cy="2759632"/>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8201" t="-32838" r="-20798" b="-38589"/>
              </a:stretch>
            </a:blipFill>
          </p:spPr>
          <p:txBody>
            <a:bodyPr/>
            <a:lstStyle/>
            <a:p>
              <a:endParaRPr lang="en-GB"/>
            </a:p>
          </p:txBody>
        </p:sp>
      </p:grpSp>
      <p:grpSp>
        <p:nvGrpSpPr>
          <p:cNvPr id="13" name="Group 13"/>
          <p:cNvGrpSpPr/>
          <p:nvPr/>
        </p:nvGrpSpPr>
        <p:grpSpPr>
          <a:xfrm>
            <a:off x="240348" y="2828215"/>
            <a:ext cx="2759632" cy="275963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96802" t="-68156" r="-106350" b="-134996"/>
              </a:stretch>
            </a:blipFill>
          </p:spPr>
          <p:txBody>
            <a:bodyPr/>
            <a:lstStyle/>
            <a:p>
              <a:endParaRPr lang="en-GB"/>
            </a:p>
          </p:txBody>
        </p:sp>
      </p:grpSp>
      <p:grpSp>
        <p:nvGrpSpPr>
          <p:cNvPr id="15" name="Group 15"/>
          <p:cNvGrpSpPr/>
          <p:nvPr/>
        </p:nvGrpSpPr>
        <p:grpSpPr>
          <a:xfrm>
            <a:off x="11824601" y="2621626"/>
            <a:ext cx="2759632" cy="2759632"/>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45668" t="-18723" r="-30291" b="-116176"/>
              </a:stretch>
            </a:blipFill>
          </p:spPr>
          <p:txBody>
            <a:bodyPr/>
            <a:lstStyle/>
            <a:p>
              <a:endParaRPr lang="en-GB"/>
            </a:p>
          </p:txBody>
        </p:sp>
      </p:grpSp>
      <p:grpSp>
        <p:nvGrpSpPr>
          <p:cNvPr id="17" name="Group 17"/>
          <p:cNvGrpSpPr/>
          <p:nvPr/>
        </p:nvGrpSpPr>
        <p:grpSpPr>
          <a:xfrm>
            <a:off x="6059789" y="2640676"/>
            <a:ext cx="2759632" cy="2759632"/>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9060" t="-4812" r="-24054" b="-12916"/>
              </a:stretch>
            </a:blipFill>
          </p:spPr>
          <p:txBody>
            <a:bodyPr/>
            <a:lstStyle/>
            <a:p>
              <a:endParaRPr lang="en-GB"/>
            </a:p>
          </p:txBody>
        </p:sp>
      </p:grpSp>
      <p:sp>
        <p:nvSpPr>
          <p:cNvPr id="19" name="TextBox 19"/>
          <p:cNvSpPr txBox="1"/>
          <p:nvPr/>
        </p:nvSpPr>
        <p:spPr>
          <a:xfrm>
            <a:off x="1028700" y="580659"/>
            <a:ext cx="9914964" cy="1299846"/>
          </a:xfrm>
          <a:prstGeom prst="rect">
            <a:avLst/>
          </a:prstGeom>
        </p:spPr>
        <p:txBody>
          <a:bodyPr lIns="0" tIns="0" rIns="0" bIns="0" rtlCol="0" anchor="t">
            <a:spAutoFit/>
          </a:bodyPr>
          <a:lstStyle/>
          <a:p>
            <a:pPr marL="0" lvl="0" indent="0" algn="l">
              <a:lnSpc>
                <a:spcPts val="10779"/>
              </a:lnSpc>
              <a:spcBef>
                <a:spcPct val="0"/>
              </a:spcBef>
            </a:pPr>
            <a:r>
              <a:rPr lang="en-US" sz="7699" b="1" i="1">
                <a:solidFill>
                  <a:srgbClr val="EFEBE2"/>
                </a:solidFill>
                <a:latin typeface="Cormorant Garamond Bold Italics"/>
                <a:ea typeface="Cormorant Garamond Bold Italics"/>
                <a:cs typeface="Cormorant Garamond Bold Italics"/>
                <a:sym typeface="Cormorant Garamond Bold Italics"/>
              </a:rPr>
              <a:t>Team Members</a:t>
            </a:r>
          </a:p>
        </p:txBody>
      </p:sp>
      <p:sp>
        <p:nvSpPr>
          <p:cNvPr id="20" name="TextBox 20"/>
          <p:cNvSpPr txBox="1"/>
          <p:nvPr/>
        </p:nvSpPr>
        <p:spPr>
          <a:xfrm>
            <a:off x="4903631" y="5605095"/>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Mona</a:t>
            </a:r>
          </a:p>
        </p:txBody>
      </p:sp>
      <p:sp>
        <p:nvSpPr>
          <p:cNvPr id="21" name="TextBox 21"/>
          <p:cNvSpPr txBox="1"/>
          <p:nvPr/>
        </p:nvSpPr>
        <p:spPr>
          <a:xfrm>
            <a:off x="4903631" y="6220209"/>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22" name="TextBox 22"/>
          <p:cNvSpPr txBox="1"/>
          <p:nvPr/>
        </p:nvSpPr>
        <p:spPr>
          <a:xfrm>
            <a:off x="-888496" y="5676604"/>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Nada</a:t>
            </a:r>
          </a:p>
        </p:txBody>
      </p:sp>
      <p:sp>
        <p:nvSpPr>
          <p:cNvPr id="23" name="TextBox 23"/>
          <p:cNvSpPr txBox="1"/>
          <p:nvPr/>
        </p:nvSpPr>
        <p:spPr>
          <a:xfrm>
            <a:off x="-888496" y="629460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Leader</a:t>
            </a:r>
          </a:p>
        </p:txBody>
      </p:sp>
      <p:sp>
        <p:nvSpPr>
          <p:cNvPr id="24" name="TextBox 24"/>
          <p:cNvSpPr txBox="1"/>
          <p:nvPr/>
        </p:nvSpPr>
        <p:spPr>
          <a:xfrm>
            <a:off x="10692475" y="562421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Dalia</a:t>
            </a:r>
          </a:p>
        </p:txBody>
      </p:sp>
      <p:sp>
        <p:nvSpPr>
          <p:cNvPr id="25" name="TextBox 25"/>
          <p:cNvSpPr txBox="1"/>
          <p:nvPr/>
        </p:nvSpPr>
        <p:spPr>
          <a:xfrm>
            <a:off x="10692475" y="62422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26" name="TextBox 26"/>
          <p:cNvSpPr txBox="1"/>
          <p:nvPr/>
        </p:nvSpPr>
        <p:spPr>
          <a:xfrm>
            <a:off x="1904333" y="5656038"/>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Roqia</a:t>
            </a:r>
          </a:p>
        </p:txBody>
      </p:sp>
      <p:sp>
        <p:nvSpPr>
          <p:cNvPr id="27" name="TextBox 27"/>
          <p:cNvSpPr txBox="1"/>
          <p:nvPr/>
        </p:nvSpPr>
        <p:spPr>
          <a:xfrm>
            <a:off x="1904333" y="6271151"/>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28" name="TextBox 28"/>
          <p:cNvSpPr txBox="1"/>
          <p:nvPr/>
        </p:nvSpPr>
        <p:spPr>
          <a:xfrm>
            <a:off x="13759272" y="5624217"/>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Marwa O.</a:t>
            </a:r>
          </a:p>
        </p:txBody>
      </p:sp>
      <p:sp>
        <p:nvSpPr>
          <p:cNvPr id="29" name="TextBox 29"/>
          <p:cNvSpPr txBox="1"/>
          <p:nvPr/>
        </p:nvSpPr>
        <p:spPr>
          <a:xfrm>
            <a:off x="13759272" y="6242220"/>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
        <p:nvSpPr>
          <p:cNvPr id="30" name="TextBox 30"/>
          <p:cNvSpPr txBox="1"/>
          <p:nvPr/>
        </p:nvSpPr>
        <p:spPr>
          <a:xfrm>
            <a:off x="7764184" y="5552708"/>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b="1">
                <a:solidFill>
                  <a:srgbClr val="593C8F"/>
                </a:solidFill>
                <a:latin typeface="Quicksand Bold"/>
                <a:ea typeface="Quicksand Bold"/>
                <a:cs typeface="Quicksand Bold"/>
                <a:sym typeface="Quicksand Bold"/>
              </a:rPr>
              <a:t>Marwa H.</a:t>
            </a:r>
          </a:p>
        </p:txBody>
      </p:sp>
      <p:sp>
        <p:nvSpPr>
          <p:cNvPr id="31" name="TextBox 31"/>
          <p:cNvSpPr txBox="1"/>
          <p:nvPr/>
        </p:nvSpPr>
        <p:spPr>
          <a:xfrm>
            <a:off x="7764184" y="6170711"/>
            <a:ext cx="5017320" cy="570378"/>
          </a:xfrm>
          <a:prstGeom prst="rect">
            <a:avLst/>
          </a:prstGeom>
        </p:spPr>
        <p:txBody>
          <a:bodyPr lIns="0" tIns="0" rIns="0" bIns="0" rtlCol="0" anchor="t">
            <a:spAutoFit/>
          </a:bodyPr>
          <a:lstStyle/>
          <a:p>
            <a:pPr marL="0" lvl="0" indent="0" algn="ctr">
              <a:lnSpc>
                <a:spcPts val="4786"/>
              </a:lnSpc>
              <a:spcBef>
                <a:spcPct val="0"/>
              </a:spcBef>
            </a:pPr>
            <a:r>
              <a:rPr lang="en-US" sz="3419">
                <a:solidFill>
                  <a:srgbClr val="593C8F"/>
                </a:solidFill>
                <a:latin typeface="Quicksand"/>
                <a:ea typeface="Quicksand"/>
                <a:cs typeface="Quicksand"/>
                <a:sym typeface="Quicksand"/>
              </a:rPr>
              <a:t>Member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442710" y="3369664"/>
            <a:ext cx="11402580" cy="3185722"/>
          </a:xfrm>
          <a:prstGeom prst="rect">
            <a:avLst/>
          </a:prstGeom>
        </p:spPr>
        <p:txBody>
          <a:bodyPr lIns="0" tIns="0" rIns="0" bIns="0" rtlCol="0" anchor="t">
            <a:spAutoFit/>
          </a:bodyPr>
          <a:lstStyle/>
          <a:p>
            <a:pPr marL="0" lvl="0" indent="0" algn="ctr">
              <a:lnSpc>
                <a:spcPts val="26009"/>
              </a:lnSpc>
              <a:spcBef>
                <a:spcPct val="0"/>
              </a:spcBef>
            </a:pPr>
            <a:r>
              <a:rPr lang="en-US" sz="18577" b="1" i="1">
                <a:solidFill>
                  <a:srgbClr val="593C8F"/>
                </a:solidFill>
                <a:latin typeface="Cormorant Garamond Bold Italics"/>
                <a:ea typeface="Cormorant Garamond Bold Italics"/>
                <a:cs typeface="Cormorant Garamond Bold Italics"/>
                <a:sym typeface="Cormorant Garamond Bold Italics"/>
              </a:rPr>
              <a:t>Thank you</a:t>
            </a:r>
          </a:p>
        </p:txBody>
      </p:sp>
      <p:sp>
        <p:nvSpPr>
          <p:cNvPr id="3" name="AutoShape 3"/>
          <p:cNvSpPr/>
          <p:nvPr/>
        </p:nvSpPr>
        <p:spPr>
          <a:xfrm>
            <a:off x="5897880" y="221508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4" name="Freeform 4"/>
          <p:cNvSpPr/>
          <p:nvPr/>
        </p:nvSpPr>
        <p:spPr>
          <a:xfrm>
            <a:off x="8304001" y="1116666"/>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5" name="AutoShape 5"/>
          <p:cNvSpPr/>
          <p:nvPr/>
        </p:nvSpPr>
        <p:spPr>
          <a:xfrm>
            <a:off x="5897880" y="815988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6" name="Freeform 6"/>
          <p:cNvSpPr/>
          <p:nvPr/>
        </p:nvSpPr>
        <p:spPr>
          <a:xfrm>
            <a:off x="8304001" y="9008400"/>
            <a:ext cx="1679997" cy="249900"/>
          </a:xfrm>
          <a:custGeom>
            <a:avLst/>
            <a:gdLst/>
            <a:ahLst/>
            <a:cxnLst/>
            <a:rect l="l" t="t" r="r" b="b"/>
            <a:pathLst>
              <a:path w="1679997" h="249900">
                <a:moveTo>
                  <a:pt x="0" y="0"/>
                </a:moveTo>
                <a:lnTo>
                  <a:pt x="1679998" y="0"/>
                </a:lnTo>
                <a:lnTo>
                  <a:pt x="1679998"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0312" r="-20312"/>
            </a:stretch>
          </a:blipFill>
        </p:spPr>
        <p:txBody>
          <a:bodyPr/>
          <a:lstStyle/>
          <a:p>
            <a:endParaRPr lang="en-GB"/>
          </a:p>
        </p:txBody>
      </p:sp>
      <p:sp>
        <p:nvSpPr>
          <p:cNvPr id="3" name="AutoShape 3"/>
          <p:cNvSpPr/>
          <p:nvPr/>
        </p:nvSpPr>
        <p:spPr>
          <a:xfrm>
            <a:off x="508572" y="1746505"/>
            <a:ext cx="2618740" cy="0"/>
          </a:xfrm>
          <a:prstGeom prst="line">
            <a:avLst/>
          </a:prstGeom>
          <a:ln w="38100" cap="flat">
            <a:solidFill>
              <a:srgbClr val="593C8F"/>
            </a:solidFill>
            <a:prstDash val="solid"/>
            <a:headEnd type="none" w="sm" len="sm"/>
            <a:tailEnd type="none" w="sm" len="sm"/>
          </a:ln>
        </p:spPr>
        <p:txBody>
          <a:bodyPr/>
          <a:lstStyle/>
          <a:p>
            <a:endParaRPr lang="en-GB"/>
          </a:p>
        </p:txBody>
      </p:sp>
      <p:grpSp>
        <p:nvGrpSpPr>
          <p:cNvPr id="4" name="Group 4"/>
          <p:cNvGrpSpPr/>
          <p:nvPr/>
        </p:nvGrpSpPr>
        <p:grpSpPr>
          <a:xfrm>
            <a:off x="10671810" y="1081600"/>
            <a:ext cx="6094969" cy="3428377"/>
            <a:chOff x="0" y="0"/>
            <a:chExt cx="11289030" cy="6350000"/>
          </a:xfrm>
        </p:grpSpPr>
        <p:sp>
          <p:nvSpPr>
            <p:cNvPr id="5" name="Freeform 5"/>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3"/>
              <a:stretch>
                <a:fillRect l="-8180" t="-13774" r="-2231" b="-82532"/>
              </a:stretch>
            </a:blipFill>
          </p:spPr>
          <p:txBody>
            <a:bodyPr/>
            <a:lstStyle/>
            <a:p>
              <a:endParaRPr lang="en-GB"/>
            </a:p>
          </p:txBody>
        </p:sp>
      </p:grpSp>
      <p:grpSp>
        <p:nvGrpSpPr>
          <p:cNvPr id="6" name="Group 6"/>
          <p:cNvGrpSpPr/>
          <p:nvPr/>
        </p:nvGrpSpPr>
        <p:grpSpPr>
          <a:xfrm>
            <a:off x="10671810" y="5408135"/>
            <a:ext cx="6094969" cy="3428377"/>
            <a:chOff x="0" y="0"/>
            <a:chExt cx="11289030" cy="6350000"/>
          </a:xfrm>
        </p:grpSpPr>
        <p:sp>
          <p:nvSpPr>
            <p:cNvPr id="7" name="Freeform 7"/>
            <p:cNvSpPr/>
            <p:nvPr/>
          </p:nvSpPr>
          <p:spPr>
            <a:xfrm>
              <a:off x="0" y="0"/>
              <a:ext cx="11287760" cy="6350000"/>
            </a:xfrm>
            <a:custGeom>
              <a:avLst/>
              <a:gdLst/>
              <a:ahLst/>
              <a:cxnLst/>
              <a:rect l="l" t="t" r="r" b="b"/>
              <a:pathLst>
                <a:path w="11287760" h="6350000">
                  <a:moveTo>
                    <a:pt x="0" y="5824220"/>
                  </a:moveTo>
                  <a:lnTo>
                    <a:pt x="0" y="525780"/>
                  </a:lnTo>
                  <a:cubicBezTo>
                    <a:pt x="0" y="234950"/>
                    <a:pt x="234950" y="0"/>
                    <a:pt x="525780" y="0"/>
                  </a:cubicBezTo>
                  <a:lnTo>
                    <a:pt x="10761980" y="0"/>
                  </a:lnTo>
                  <a:cubicBezTo>
                    <a:pt x="11052810" y="0"/>
                    <a:pt x="11287760" y="234950"/>
                    <a:pt x="11287760" y="525780"/>
                  </a:cubicBezTo>
                  <a:lnTo>
                    <a:pt x="11287760" y="5822950"/>
                  </a:lnTo>
                  <a:cubicBezTo>
                    <a:pt x="11287760" y="6113780"/>
                    <a:pt x="11052810" y="6348730"/>
                    <a:pt x="10761980" y="6348730"/>
                  </a:cubicBezTo>
                  <a:lnTo>
                    <a:pt x="525780" y="6348730"/>
                  </a:lnTo>
                  <a:cubicBezTo>
                    <a:pt x="236220" y="6350000"/>
                    <a:pt x="0" y="6115050"/>
                    <a:pt x="0" y="5824220"/>
                  </a:cubicBezTo>
                  <a:close/>
                </a:path>
              </a:pathLst>
            </a:custGeom>
            <a:blipFill>
              <a:blip r:embed="rId4"/>
              <a:stretch>
                <a:fillRect t="-38897" b="-38897"/>
              </a:stretch>
            </a:blipFill>
          </p:spPr>
          <p:txBody>
            <a:bodyPr/>
            <a:lstStyle/>
            <a:p>
              <a:endParaRPr lang="en-GB"/>
            </a:p>
          </p:txBody>
        </p:sp>
      </p:grpSp>
      <p:grpSp>
        <p:nvGrpSpPr>
          <p:cNvPr id="8" name="Group 8"/>
          <p:cNvGrpSpPr/>
          <p:nvPr/>
        </p:nvGrpSpPr>
        <p:grpSpPr>
          <a:xfrm>
            <a:off x="7719636" y="-1244831"/>
            <a:ext cx="3086100" cy="12776662"/>
            <a:chOff x="0" y="0"/>
            <a:chExt cx="812800" cy="3365047"/>
          </a:xfrm>
        </p:grpSpPr>
        <p:sp>
          <p:nvSpPr>
            <p:cNvPr id="9" name="Freeform 9"/>
            <p:cNvSpPr/>
            <p:nvPr/>
          </p:nvSpPr>
          <p:spPr>
            <a:xfrm>
              <a:off x="0" y="0"/>
              <a:ext cx="812800" cy="3365047"/>
            </a:xfrm>
            <a:custGeom>
              <a:avLst/>
              <a:gdLst/>
              <a:ahLst/>
              <a:cxnLst/>
              <a:rect l="l" t="t" r="r" b="b"/>
              <a:pathLst>
                <a:path w="812800" h="3365047">
                  <a:moveTo>
                    <a:pt x="0" y="0"/>
                  </a:moveTo>
                  <a:lnTo>
                    <a:pt x="812800" y="0"/>
                  </a:lnTo>
                  <a:lnTo>
                    <a:pt x="812800" y="3365047"/>
                  </a:lnTo>
                  <a:lnTo>
                    <a:pt x="0" y="3365047"/>
                  </a:lnTo>
                  <a:close/>
                </a:path>
              </a:pathLst>
            </a:custGeom>
            <a:solidFill>
              <a:srgbClr val="593C8F"/>
            </a:solidFill>
            <a:ln cap="sq">
              <a:noFill/>
              <a:prstDash val="solid"/>
              <a:miter/>
            </a:ln>
          </p:spPr>
          <p:txBody>
            <a:bodyPr/>
            <a:lstStyle/>
            <a:p>
              <a:endParaRPr lang="en-GB"/>
            </a:p>
          </p:txBody>
        </p:sp>
        <p:sp>
          <p:nvSpPr>
            <p:cNvPr id="10" name="TextBox 10"/>
            <p:cNvSpPr txBox="1"/>
            <p:nvPr/>
          </p:nvSpPr>
          <p:spPr>
            <a:xfrm>
              <a:off x="0" y="-47625"/>
              <a:ext cx="812800" cy="341267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06429" y="942975"/>
            <a:ext cx="6544963" cy="738238"/>
          </a:xfrm>
          <a:prstGeom prst="rect">
            <a:avLst/>
          </a:prstGeom>
        </p:spPr>
        <p:txBody>
          <a:bodyPr lIns="0" tIns="0" rIns="0" bIns="0" rtlCol="0" anchor="t">
            <a:spAutoFit/>
          </a:bodyPr>
          <a:lstStyle/>
          <a:p>
            <a:pPr algn="l">
              <a:lnSpc>
                <a:spcPts val="6018"/>
              </a:lnSpc>
              <a:spcBef>
                <a:spcPct val="0"/>
              </a:spcBef>
            </a:pPr>
            <a:r>
              <a:rPr lang="en-US" sz="4298">
                <a:solidFill>
                  <a:srgbClr val="593C8F"/>
                </a:solidFill>
                <a:latin typeface="League Spartan"/>
                <a:ea typeface="League Spartan"/>
                <a:cs typeface="League Spartan"/>
                <a:sym typeface="League Spartan"/>
              </a:rPr>
              <a:t>INTRODUCTION</a:t>
            </a:r>
          </a:p>
        </p:txBody>
      </p:sp>
      <p:sp>
        <p:nvSpPr>
          <p:cNvPr id="12" name="TextBox 12"/>
          <p:cNvSpPr txBox="1"/>
          <p:nvPr/>
        </p:nvSpPr>
        <p:spPr>
          <a:xfrm>
            <a:off x="516925" y="2294411"/>
            <a:ext cx="5764971" cy="2157128"/>
          </a:xfrm>
          <a:prstGeom prst="rect">
            <a:avLst/>
          </a:prstGeom>
        </p:spPr>
        <p:txBody>
          <a:bodyPr lIns="0" tIns="0" rIns="0" bIns="0" rtlCol="0" anchor="t">
            <a:spAutoFit/>
          </a:bodyPr>
          <a:lstStyle/>
          <a:p>
            <a:pPr algn="l">
              <a:lnSpc>
                <a:spcPts val="3428"/>
              </a:lnSpc>
              <a:spcBef>
                <a:spcPct val="0"/>
              </a:spcBef>
            </a:pPr>
            <a:r>
              <a:rPr lang="en-US" sz="2448">
                <a:solidFill>
                  <a:srgbClr val="652786"/>
                </a:solidFill>
                <a:latin typeface="Poppins"/>
                <a:ea typeface="Poppins"/>
                <a:cs typeface="Poppins"/>
                <a:sym typeface="Poppins"/>
              </a:rPr>
              <a:t>Understanding regional variations in consumer behavior is critical for businesses seeking to optimize their product offerings and marketing strategies.</a:t>
            </a:r>
          </a:p>
        </p:txBody>
      </p:sp>
      <p:sp>
        <p:nvSpPr>
          <p:cNvPr id="13" name="TextBox 13"/>
          <p:cNvSpPr txBox="1"/>
          <p:nvPr/>
        </p:nvSpPr>
        <p:spPr>
          <a:xfrm>
            <a:off x="506429" y="4809044"/>
            <a:ext cx="5775466" cy="1645317"/>
          </a:xfrm>
          <a:prstGeom prst="rect">
            <a:avLst/>
          </a:prstGeom>
        </p:spPr>
        <p:txBody>
          <a:bodyPr lIns="0" tIns="0" rIns="0" bIns="0" rtlCol="0" anchor="t">
            <a:spAutoFit/>
          </a:bodyPr>
          <a:lstStyle/>
          <a:p>
            <a:pPr algn="l">
              <a:lnSpc>
                <a:spcPts val="3288"/>
              </a:lnSpc>
              <a:spcBef>
                <a:spcPct val="0"/>
              </a:spcBef>
            </a:pPr>
            <a:r>
              <a:rPr lang="en-US" sz="2348">
                <a:solidFill>
                  <a:srgbClr val="652786"/>
                </a:solidFill>
                <a:latin typeface="Poppins"/>
                <a:ea typeface="Poppins"/>
                <a:cs typeface="Poppins"/>
                <a:sym typeface="Poppins"/>
              </a:rPr>
              <a:t>we seek to analyze sales data to compare consumer preferences between urban and rural areas and between east and west regions.</a:t>
            </a:r>
          </a:p>
        </p:txBody>
      </p:sp>
      <p:sp>
        <p:nvSpPr>
          <p:cNvPr id="14" name="TextBox 14"/>
          <p:cNvSpPr txBox="1"/>
          <p:nvPr/>
        </p:nvSpPr>
        <p:spPr>
          <a:xfrm>
            <a:off x="516925" y="6964266"/>
            <a:ext cx="5764971" cy="1645317"/>
          </a:xfrm>
          <a:prstGeom prst="rect">
            <a:avLst/>
          </a:prstGeom>
        </p:spPr>
        <p:txBody>
          <a:bodyPr lIns="0" tIns="0" rIns="0" bIns="0" rtlCol="0" anchor="t">
            <a:spAutoFit/>
          </a:bodyPr>
          <a:lstStyle/>
          <a:p>
            <a:pPr algn="l">
              <a:lnSpc>
                <a:spcPts val="3288"/>
              </a:lnSpc>
              <a:spcBef>
                <a:spcPct val="0"/>
              </a:spcBef>
            </a:pPr>
            <a:r>
              <a:rPr lang="en-US" sz="2348">
                <a:solidFill>
                  <a:srgbClr val="652786"/>
                </a:solidFill>
                <a:latin typeface="Poppins"/>
                <a:ea typeface="Poppins"/>
                <a:cs typeface="Poppins"/>
                <a:sym typeface="Poppins"/>
              </a:rPr>
              <a:t>we aim to uncover insights that shed light on the factors influencing consumer behavior in different geographic settings.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930339" y="-110515"/>
            <a:ext cx="4666598" cy="10889024"/>
            <a:chOff x="0" y="0"/>
            <a:chExt cx="1229063" cy="2867891"/>
          </a:xfrm>
        </p:grpSpPr>
        <p:sp>
          <p:nvSpPr>
            <p:cNvPr id="3" name="Freeform 3"/>
            <p:cNvSpPr/>
            <p:nvPr/>
          </p:nvSpPr>
          <p:spPr>
            <a:xfrm>
              <a:off x="0" y="0"/>
              <a:ext cx="1229063" cy="2867891"/>
            </a:xfrm>
            <a:custGeom>
              <a:avLst/>
              <a:gdLst/>
              <a:ahLst/>
              <a:cxnLst/>
              <a:rect l="l" t="t" r="r" b="b"/>
              <a:pathLst>
                <a:path w="1229063" h="2867891">
                  <a:moveTo>
                    <a:pt x="0" y="0"/>
                  </a:moveTo>
                  <a:lnTo>
                    <a:pt x="1229063" y="0"/>
                  </a:lnTo>
                  <a:lnTo>
                    <a:pt x="1229063" y="2867891"/>
                  </a:lnTo>
                  <a:lnTo>
                    <a:pt x="0" y="2867891"/>
                  </a:lnTo>
                  <a:close/>
                </a:path>
              </a:pathLst>
            </a:custGeom>
            <a:solidFill>
              <a:srgbClr val="7762A1"/>
            </a:solidFill>
          </p:spPr>
          <p:txBody>
            <a:bodyPr/>
            <a:lstStyle/>
            <a:p>
              <a:endParaRPr lang="en-GB"/>
            </a:p>
          </p:txBody>
        </p:sp>
        <p:sp>
          <p:nvSpPr>
            <p:cNvPr id="4" name="TextBox 4"/>
            <p:cNvSpPr txBox="1"/>
            <p:nvPr/>
          </p:nvSpPr>
          <p:spPr>
            <a:xfrm>
              <a:off x="0" y="-47625"/>
              <a:ext cx="1229063" cy="2915516"/>
            </a:xfrm>
            <a:prstGeom prst="rect">
              <a:avLst/>
            </a:prstGeom>
          </p:spPr>
          <p:txBody>
            <a:bodyPr lIns="50800" tIns="50800" rIns="50800" bIns="50800" rtlCol="0" anchor="ctr"/>
            <a:lstStyle/>
            <a:p>
              <a:pPr algn="ctr">
                <a:lnSpc>
                  <a:spcPts val="3693"/>
                </a:lnSpc>
              </a:pPr>
              <a:endParaRPr/>
            </a:p>
          </p:txBody>
        </p:sp>
      </p:grpSp>
      <p:grpSp>
        <p:nvGrpSpPr>
          <p:cNvPr id="5" name="Group 5"/>
          <p:cNvGrpSpPr/>
          <p:nvPr/>
        </p:nvGrpSpPr>
        <p:grpSpPr>
          <a:xfrm>
            <a:off x="10124341" y="1401555"/>
            <a:ext cx="6330814" cy="7573376"/>
            <a:chOff x="0" y="0"/>
            <a:chExt cx="8441085" cy="10097834"/>
          </a:xfrm>
        </p:grpSpPr>
        <p:pic>
          <p:nvPicPr>
            <p:cNvPr id="6" name="Picture 6"/>
            <p:cNvPicPr>
              <a:picLocks noChangeAspect="1"/>
            </p:cNvPicPr>
            <p:nvPr/>
          </p:nvPicPr>
          <p:blipFill>
            <a:blip r:embed="rId2"/>
            <a:srcRect t="11936" b="11936"/>
            <a:stretch>
              <a:fillRect/>
            </a:stretch>
          </p:blipFill>
          <p:spPr>
            <a:xfrm>
              <a:off x="0" y="0"/>
              <a:ext cx="8441085" cy="10097834"/>
            </a:xfrm>
            <a:prstGeom prst="rect">
              <a:avLst/>
            </a:prstGeom>
          </p:spPr>
        </p:pic>
      </p:grpSp>
      <p:sp>
        <p:nvSpPr>
          <p:cNvPr id="7" name="Freeform 7"/>
          <p:cNvSpPr/>
          <p:nvPr/>
        </p:nvSpPr>
        <p:spPr>
          <a:xfrm>
            <a:off x="1028700" y="8974931"/>
            <a:ext cx="1905000" cy="283369"/>
          </a:xfrm>
          <a:custGeom>
            <a:avLst/>
            <a:gdLst/>
            <a:ahLst/>
            <a:cxnLst/>
            <a:rect l="l" t="t" r="r" b="b"/>
            <a:pathLst>
              <a:path w="1905000" h="283369">
                <a:moveTo>
                  <a:pt x="0" y="0"/>
                </a:moveTo>
                <a:lnTo>
                  <a:pt x="1905000" y="0"/>
                </a:lnTo>
                <a:lnTo>
                  <a:pt x="1905000" y="283369"/>
                </a:lnTo>
                <a:lnTo>
                  <a:pt x="0" y="2833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8" name="TextBox 8"/>
          <p:cNvSpPr txBox="1"/>
          <p:nvPr/>
        </p:nvSpPr>
        <p:spPr>
          <a:xfrm>
            <a:off x="734098" y="904875"/>
            <a:ext cx="9390243" cy="1184275"/>
          </a:xfrm>
          <a:prstGeom prst="rect">
            <a:avLst/>
          </a:prstGeom>
        </p:spPr>
        <p:txBody>
          <a:bodyPr lIns="0" tIns="0" rIns="0" bIns="0" rtlCol="0" anchor="t">
            <a:spAutoFit/>
          </a:bodyPr>
          <a:lstStyle/>
          <a:p>
            <a:pPr marL="0" lvl="0" indent="0" algn="l">
              <a:lnSpc>
                <a:spcPts val="9799"/>
              </a:lnSpc>
              <a:spcBef>
                <a:spcPct val="0"/>
              </a:spcBef>
            </a:pPr>
            <a:r>
              <a:rPr lang="en-US" sz="6999" b="1" i="1">
                <a:solidFill>
                  <a:srgbClr val="593C8F"/>
                </a:solidFill>
                <a:latin typeface="Cormorant Garamond Bold Italics"/>
                <a:ea typeface="Cormorant Garamond Bold Italics"/>
                <a:cs typeface="Cormorant Garamond Bold Italics"/>
                <a:sym typeface="Cormorant Garamond Bold Italics"/>
              </a:rPr>
              <a:t>Tools and Technologies:</a:t>
            </a:r>
          </a:p>
        </p:txBody>
      </p:sp>
      <p:sp>
        <p:nvSpPr>
          <p:cNvPr id="9" name="TextBox 9"/>
          <p:cNvSpPr txBox="1"/>
          <p:nvPr/>
        </p:nvSpPr>
        <p:spPr>
          <a:xfrm>
            <a:off x="1164670" y="3578120"/>
            <a:ext cx="6938067" cy="629921"/>
          </a:xfrm>
          <a:prstGeom prst="rect">
            <a:avLst/>
          </a:prstGeom>
        </p:spPr>
        <p:txBody>
          <a:bodyPr lIns="0" tIns="0" rIns="0" bIns="0" rtlCol="0" anchor="t">
            <a:spAutoFit/>
          </a:bodyPr>
          <a:lstStyle/>
          <a:p>
            <a:pPr marL="0" lvl="0" indent="0" algn="l">
              <a:lnSpc>
                <a:spcPts val="5179"/>
              </a:lnSpc>
              <a:spcBef>
                <a:spcPct val="0"/>
              </a:spcBef>
            </a:pPr>
            <a:r>
              <a:rPr lang="en-US" sz="3699" b="1">
                <a:solidFill>
                  <a:srgbClr val="593C8F"/>
                </a:solidFill>
                <a:latin typeface="Quicksand Bold"/>
                <a:ea typeface="Quicksand Bold"/>
                <a:cs typeface="Quicksand Bold"/>
                <a:sym typeface="Quicksand Bold"/>
              </a:rPr>
              <a:t>Pandas:</a:t>
            </a:r>
          </a:p>
        </p:txBody>
      </p:sp>
      <p:sp>
        <p:nvSpPr>
          <p:cNvPr id="10" name="TextBox 10"/>
          <p:cNvSpPr txBox="1"/>
          <p:nvPr/>
        </p:nvSpPr>
        <p:spPr>
          <a:xfrm>
            <a:off x="1164670" y="4985699"/>
            <a:ext cx="6938067" cy="629921"/>
          </a:xfrm>
          <a:prstGeom prst="rect">
            <a:avLst/>
          </a:prstGeom>
        </p:spPr>
        <p:txBody>
          <a:bodyPr lIns="0" tIns="0" rIns="0" bIns="0" rtlCol="0" anchor="t">
            <a:spAutoFit/>
          </a:bodyPr>
          <a:lstStyle/>
          <a:p>
            <a:pPr marL="0" lvl="0" indent="0" algn="l">
              <a:lnSpc>
                <a:spcPts val="5179"/>
              </a:lnSpc>
              <a:spcBef>
                <a:spcPct val="0"/>
              </a:spcBef>
            </a:pPr>
            <a:r>
              <a:rPr lang="en-US" sz="3699" b="1">
                <a:solidFill>
                  <a:srgbClr val="593C8F"/>
                </a:solidFill>
                <a:latin typeface="Quicksand Bold"/>
                <a:ea typeface="Quicksand Bold"/>
                <a:cs typeface="Quicksand Bold"/>
                <a:sym typeface="Quicksand Bold"/>
              </a:rPr>
              <a:t>Matplotlib and Seaborn:</a:t>
            </a:r>
          </a:p>
        </p:txBody>
      </p:sp>
      <p:sp>
        <p:nvSpPr>
          <p:cNvPr id="11" name="TextBox 11"/>
          <p:cNvSpPr txBox="1"/>
          <p:nvPr/>
        </p:nvSpPr>
        <p:spPr>
          <a:xfrm>
            <a:off x="1164670" y="6789366"/>
            <a:ext cx="6938067" cy="629921"/>
          </a:xfrm>
          <a:prstGeom prst="rect">
            <a:avLst/>
          </a:prstGeom>
        </p:spPr>
        <p:txBody>
          <a:bodyPr lIns="0" tIns="0" rIns="0" bIns="0" rtlCol="0" anchor="t">
            <a:spAutoFit/>
          </a:bodyPr>
          <a:lstStyle/>
          <a:p>
            <a:pPr marL="0" lvl="0" indent="0" algn="l">
              <a:lnSpc>
                <a:spcPts val="5179"/>
              </a:lnSpc>
              <a:spcBef>
                <a:spcPct val="0"/>
              </a:spcBef>
            </a:pPr>
            <a:r>
              <a:rPr lang="en-US" sz="3699" b="1">
                <a:solidFill>
                  <a:srgbClr val="593C8F"/>
                </a:solidFill>
                <a:latin typeface="Quicksand Bold"/>
                <a:ea typeface="Quicksand Bold"/>
                <a:cs typeface="Quicksand Bold"/>
                <a:sym typeface="Quicksand Bold"/>
              </a:rPr>
              <a:t>cikit-learn (Simple Imputer):</a:t>
            </a:r>
          </a:p>
        </p:txBody>
      </p:sp>
      <p:sp>
        <p:nvSpPr>
          <p:cNvPr id="12" name="TextBox 12"/>
          <p:cNvSpPr txBox="1"/>
          <p:nvPr/>
        </p:nvSpPr>
        <p:spPr>
          <a:xfrm>
            <a:off x="1683219" y="2479623"/>
            <a:ext cx="6938067" cy="688974"/>
          </a:xfrm>
          <a:prstGeom prst="rect">
            <a:avLst/>
          </a:prstGeom>
        </p:spPr>
        <p:txBody>
          <a:bodyPr lIns="0" tIns="0" rIns="0" bIns="0" rtlCol="0" anchor="t">
            <a:spAutoFit/>
          </a:bodyPr>
          <a:lstStyle/>
          <a:p>
            <a:pPr algn="ctr">
              <a:lnSpc>
                <a:spcPts val="5600"/>
              </a:lnSpc>
            </a:pPr>
            <a:r>
              <a:rPr lang="en-US" sz="4000" b="1" i="1">
                <a:solidFill>
                  <a:srgbClr val="B09CE1"/>
                </a:solidFill>
                <a:latin typeface="Canva Sans Bold Italics"/>
                <a:ea typeface="Canva Sans Bold Italics"/>
                <a:cs typeface="Canva Sans Bold Italics"/>
                <a:sym typeface="Canva Sans Bold Italics"/>
              </a:rPr>
              <a:t>''Using PYTHON"</a:t>
            </a:r>
          </a:p>
        </p:txBody>
      </p:sp>
      <p:sp>
        <p:nvSpPr>
          <p:cNvPr id="13" name="Freeform 13"/>
          <p:cNvSpPr/>
          <p:nvPr/>
        </p:nvSpPr>
        <p:spPr>
          <a:xfrm>
            <a:off x="15864655" y="567982"/>
            <a:ext cx="1905000" cy="283369"/>
          </a:xfrm>
          <a:custGeom>
            <a:avLst/>
            <a:gdLst/>
            <a:ahLst/>
            <a:cxnLst/>
            <a:rect l="l" t="t" r="r" b="b"/>
            <a:pathLst>
              <a:path w="1905000" h="283369">
                <a:moveTo>
                  <a:pt x="0" y="0"/>
                </a:moveTo>
                <a:lnTo>
                  <a:pt x="1905000" y="0"/>
                </a:lnTo>
                <a:lnTo>
                  <a:pt x="1905000" y="283368"/>
                </a:lnTo>
                <a:lnTo>
                  <a:pt x="0" y="283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TextBox 2"/>
          <p:cNvSpPr txBox="1"/>
          <p:nvPr/>
        </p:nvSpPr>
        <p:spPr>
          <a:xfrm>
            <a:off x="3174507" y="3093010"/>
            <a:ext cx="13201646" cy="4172600"/>
          </a:xfrm>
          <a:prstGeom prst="rect">
            <a:avLst/>
          </a:prstGeom>
        </p:spPr>
        <p:txBody>
          <a:bodyPr lIns="0" tIns="0" rIns="0" bIns="0" rtlCol="0" anchor="t">
            <a:spAutoFit/>
          </a:bodyPr>
          <a:lstStyle/>
          <a:p>
            <a:pPr marL="0" lvl="0" indent="0" algn="ctr">
              <a:lnSpc>
                <a:spcPts val="5592"/>
              </a:lnSpc>
            </a:pPr>
            <a:r>
              <a:rPr lang="en-US" sz="3289">
                <a:solidFill>
                  <a:srgbClr val="652786"/>
                </a:solidFill>
                <a:latin typeface="Quicksand"/>
                <a:ea typeface="Quicksand"/>
                <a:cs typeface="Quicksand"/>
                <a:sym typeface="Quicksand"/>
              </a:rPr>
              <a:t>The dataset contains sales transaction records for a retail superstore operating in the United States. It covers a period from 2015 to 2018 and includes customer demographics, product details, and shipping information. This rich dataset helps analyze consumer preferences, trends, and sales patterns across different regions in the US.</a:t>
            </a:r>
          </a:p>
        </p:txBody>
      </p:sp>
      <p:sp>
        <p:nvSpPr>
          <p:cNvPr id="3" name="AutoShape 3"/>
          <p:cNvSpPr/>
          <p:nvPr/>
        </p:nvSpPr>
        <p:spPr>
          <a:xfrm>
            <a:off x="5968135" y="2980209"/>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4" name="AutoShape 4"/>
          <p:cNvSpPr/>
          <p:nvPr/>
        </p:nvSpPr>
        <p:spPr>
          <a:xfrm>
            <a:off x="5968135" y="753081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5" name="Freeform 5"/>
          <p:cNvSpPr/>
          <p:nvPr/>
        </p:nvSpPr>
        <p:spPr>
          <a:xfrm>
            <a:off x="8374257" y="2080824"/>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6" name="TextBox 6"/>
          <p:cNvSpPr txBox="1"/>
          <p:nvPr/>
        </p:nvSpPr>
        <p:spPr>
          <a:xfrm>
            <a:off x="824745" y="747959"/>
            <a:ext cx="8048163" cy="1160780"/>
          </a:xfrm>
          <a:prstGeom prst="rect">
            <a:avLst/>
          </a:prstGeom>
        </p:spPr>
        <p:txBody>
          <a:bodyPr lIns="0" tIns="0" rIns="0" bIns="0" rtlCol="0" anchor="t">
            <a:spAutoFit/>
          </a:bodyPr>
          <a:lstStyle/>
          <a:p>
            <a:pPr marL="0" lvl="0" indent="0" algn="l">
              <a:lnSpc>
                <a:spcPts val="9519"/>
              </a:lnSpc>
              <a:spcBef>
                <a:spcPct val="0"/>
              </a:spcBef>
            </a:pPr>
            <a:r>
              <a:rPr lang="en-US" sz="6799" b="1" i="1">
                <a:solidFill>
                  <a:srgbClr val="593C8F"/>
                </a:solidFill>
                <a:latin typeface="Cormorant Garamond Bold Italics"/>
                <a:ea typeface="Cormorant Garamond Bold Italics"/>
                <a:cs typeface="Cormorant Garamond Bold Italics"/>
                <a:sym typeface="Cormorant Garamond Bold Italics"/>
              </a:rPr>
              <a:t>Data Description:</a:t>
            </a:r>
          </a:p>
        </p:txBody>
      </p:sp>
      <p:sp>
        <p:nvSpPr>
          <p:cNvPr id="7" name="Freeform 7"/>
          <p:cNvSpPr/>
          <p:nvPr/>
        </p:nvSpPr>
        <p:spPr>
          <a:xfrm>
            <a:off x="8304001" y="8199428"/>
            <a:ext cx="1679997" cy="249900"/>
          </a:xfrm>
          <a:custGeom>
            <a:avLst/>
            <a:gdLst/>
            <a:ahLst/>
            <a:cxnLst/>
            <a:rect l="l" t="t" r="r" b="b"/>
            <a:pathLst>
              <a:path w="1679997" h="249900">
                <a:moveTo>
                  <a:pt x="0" y="0"/>
                </a:moveTo>
                <a:lnTo>
                  <a:pt x="1679998" y="0"/>
                </a:lnTo>
                <a:lnTo>
                  <a:pt x="1679998" y="249899"/>
                </a:lnTo>
                <a:lnTo>
                  <a:pt x="0" y="2498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9005816" y="46984"/>
            <a:ext cx="9838239" cy="10287000"/>
            <a:chOff x="0" y="0"/>
            <a:chExt cx="2591141" cy="2709333"/>
          </a:xfrm>
        </p:grpSpPr>
        <p:sp>
          <p:nvSpPr>
            <p:cNvPr id="3" name="Freeform 3"/>
            <p:cNvSpPr/>
            <p:nvPr/>
          </p:nvSpPr>
          <p:spPr>
            <a:xfrm>
              <a:off x="0" y="0"/>
              <a:ext cx="2591141" cy="2709333"/>
            </a:xfrm>
            <a:custGeom>
              <a:avLst/>
              <a:gdLst/>
              <a:ahLst/>
              <a:cxnLst/>
              <a:rect l="l" t="t" r="r" b="b"/>
              <a:pathLst>
                <a:path w="2591141" h="2709333">
                  <a:moveTo>
                    <a:pt x="0" y="0"/>
                  </a:moveTo>
                  <a:lnTo>
                    <a:pt x="2591141" y="0"/>
                  </a:lnTo>
                  <a:lnTo>
                    <a:pt x="2591141" y="2709333"/>
                  </a:lnTo>
                  <a:lnTo>
                    <a:pt x="0" y="2709333"/>
                  </a:lnTo>
                  <a:close/>
                </a:path>
              </a:pathLst>
            </a:custGeom>
            <a:solidFill>
              <a:srgbClr val="D0C3F1">
                <a:alpha val="72941"/>
              </a:srgbClr>
            </a:solidFill>
          </p:spPr>
          <p:txBody>
            <a:bodyPr/>
            <a:lstStyle/>
            <a:p>
              <a:endParaRPr lang="en-GB"/>
            </a:p>
          </p:txBody>
        </p:sp>
        <p:sp>
          <p:nvSpPr>
            <p:cNvPr id="4" name="TextBox 4"/>
            <p:cNvSpPr txBox="1"/>
            <p:nvPr/>
          </p:nvSpPr>
          <p:spPr>
            <a:xfrm>
              <a:off x="0" y="-123825"/>
              <a:ext cx="2591141" cy="2833158"/>
            </a:xfrm>
            <a:prstGeom prst="rect">
              <a:avLst/>
            </a:prstGeom>
          </p:spPr>
          <p:txBody>
            <a:bodyPr lIns="50800" tIns="50800" rIns="50800" bIns="50800" rtlCol="0" anchor="ctr"/>
            <a:lstStyle/>
            <a:p>
              <a:pPr algn="ctr">
                <a:lnSpc>
                  <a:spcPts val="4079"/>
                </a:lnSpc>
              </a:pPr>
              <a:endParaRPr/>
            </a:p>
          </p:txBody>
        </p:sp>
      </p:grpSp>
      <p:sp>
        <p:nvSpPr>
          <p:cNvPr id="5" name="AutoShape 5"/>
          <p:cNvSpPr/>
          <p:nvPr/>
        </p:nvSpPr>
        <p:spPr>
          <a:xfrm>
            <a:off x="1028700" y="9741523"/>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6" name="AutoShape 6"/>
          <p:cNvSpPr/>
          <p:nvPr/>
        </p:nvSpPr>
        <p:spPr>
          <a:xfrm>
            <a:off x="10767060" y="102870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7" name="TextBox 7"/>
          <p:cNvSpPr txBox="1"/>
          <p:nvPr/>
        </p:nvSpPr>
        <p:spPr>
          <a:xfrm>
            <a:off x="325182" y="642620"/>
            <a:ext cx="7346301" cy="695959"/>
          </a:xfrm>
          <a:prstGeom prst="rect">
            <a:avLst/>
          </a:prstGeom>
        </p:spPr>
        <p:txBody>
          <a:bodyPr lIns="0" tIns="0" rIns="0" bIns="0" rtlCol="0" anchor="t">
            <a:spAutoFit/>
          </a:bodyPr>
          <a:lstStyle/>
          <a:p>
            <a:pPr algn="l">
              <a:lnSpc>
                <a:spcPts val="5740"/>
              </a:lnSpc>
            </a:pPr>
            <a:r>
              <a:rPr lang="en-US" sz="4100" b="1">
                <a:solidFill>
                  <a:srgbClr val="593C8F"/>
                </a:solidFill>
                <a:latin typeface="Canva Sans Bold"/>
                <a:ea typeface="Canva Sans Bold"/>
                <a:cs typeface="Canva Sans Bold"/>
                <a:sym typeface="Canva Sans Bold"/>
              </a:rPr>
              <a:t>Key Features:</a:t>
            </a:r>
          </a:p>
        </p:txBody>
      </p:sp>
      <p:sp>
        <p:nvSpPr>
          <p:cNvPr id="8" name="TextBox 8"/>
          <p:cNvSpPr txBox="1"/>
          <p:nvPr/>
        </p:nvSpPr>
        <p:spPr>
          <a:xfrm>
            <a:off x="892164" y="3586698"/>
            <a:ext cx="7444010" cy="1989455"/>
          </a:xfrm>
          <a:prstGeom prst="rect">
            <a:avLst/>
          </a:prstGeom>
        </p:spPr>
        <p:txBody>
          <a:bodyPr lIns="0" tIns="0" rIns="0" bIns="0" rtlCol="0" anchor="t">
            <a:spAutoFit/>
          </a:bodyPr>
          <a:lstStyle/>
          <a:p>
            <a:pPr algn="ctr">
              <a:lnSpc>
                <a:spcPts val="3220"/>
              </a:lnSpc>
              <a:spcBef>
                <a:spcPct val="0"/>
              </a:spcBef>
            </a:pPr>
            <a:r>
              <a:rPr lang="en-US" sz="2300">
                <a:solidFill>
                  <a:srgbClr val="652786"/>
                </a:solidFill>
                <a:latin typeface="Quicksand"/>
                <a:ea typeface="Quicksand"/>
                <a:cs typeface="Quicksand"/>
                <a:sym typeface="Quicksand"/>
              </a:rPr>
              <a:t>The sales revenue generated from each transaction (Numerical). This feature is essential for assessing the financial performance of different products, regions, and customer segments, and is a primary metric for the analysis.</a:t>
            </a:r>
          </a:p>
        </p:txBody>
      </p:sp>
      <p:sp>
        <p:nvSpPr>
          <p:cNvPr id="9" name="TextBox 9"/>
          <p:cNvSpPr txBox="1"/>
          <p:nvPr/>
        </p:nvSpPr>
        <p:spPr>
          <a:xfrm>
            <a:off x="325182" y="2620329"/>
            <a:ext cx="3358749" cy="755015"/>
          </a:xfrm>
          <a:prstGeom prst="rect">
            <a:avLst/>
          </a:prstGeom>
        </p:spPr>
        <p:txBody>
          <a:bodyPr lIns="0" tIns="0" rIns="0" bIns="0" rtlCol="0" anchor="t">
            <a:spAutoFit/>
          </a:bodyPr>
          <a:lstStyle/>
          <a:p>
            <a:pPr marL="949964" lvl="1" indent="-474982" algn="ctr">
              <a:lnSpc>
                <a:spcPts val="6160"/>
              </a:lnSpc>
              <a:buFont typeface="Arial"/>
              <a:buChar char="•"/>
            </a:pPr>
            <a:r>
              <a:rPr lang="en-US" sz="4400" b="1">
                <a:solidFill>
                  <a:srgbClr val="7762A1"/>
                </a:solidFill>
                <a:latin typeface="Canva Sans Bold"/>
                <a:ea typeface="Canva Sans Bold"/>
                <a:cs typeface="Canva Sans Bold"/>
                <a:sym typeface="Canva Sans Bold"/>
              </a:rPr>
              <a:t>Sales:</a:t>
            </a:r>
          </a:p>
        </p:txBody>
      </p:sp>
      <p:grpSp>
        <p:nvGrpSpPr>
          <p:cNvPr id="10" name="Group 10"/>
          <p:cNvGrpSpPr/>
          <p:nvPr/>
        </p:nvGrpSpPr>
        <p:grpSpPr>
          <a:xfrm>
            <a:off x="11113698" y="1597025"/>
            <a:ext cx="5344227" cy="7573376"/>
            <a:chOff x="0" y="0"/>
            <a:chExt cx="827961" cy="1173314"/>
          </a:xfrm>
        </p:grpSpPr>
        <p:sp>
          <p:nvSpPr>
            <p:cNvPr id="11" name="Freeform 11"/>
            <p:cNvSpPr/>
            <p:nvPr/>
          </p:nvSpPr>
          <p:spPr>
            <a:xfrm>
              <a:off x="0" y="0"/>
              <a:ext cx="827961" cy="1173314"/>
            </a:xfrm>
            <a:custGeom>
              <a:avLst/>
              <a:gdLst/>
              <a:ahLst/>
              <a:cxnLst/>
              <a:rect l="l" t="t" r="r" b="b"/>
              <a:pathLst>
                <a:path w="827961" h="1173314">
                  <a:moveTo>
                    <a:pt x="33319" y="0"/>
                  </a:moveTo>
                  <a:lnTo>
                    <a:pt x="794642" y="0"/>
                  </a:lnTo>
                  <a:cubicBezTo>
                    <a:pt x="813043" y="0"/>
                    <a:pt x="827961" y="14917"/>
                    <a:pt x="827961" y="33319"/>
                  </a:cubicBezTo>
                  <a:lnTo>
                    <a:pt x="827961" y="1139995"/>
                  </a:lnTo>
                  <a:cubicBezTo>
                    <a:pt x="827961" y="1158397"/>
                    <a:pt x="813043" y="1173314"/>
                    <a:pt x="794642" y="1173314"/>
                  </a:cubicBezTo>
                  <a:lnTo>
                    <a:pt x="33319" y="1173314"/>
                  </a:lnTo>
                  <a:cubicBezTo>
                    <a:pt x="14917" y="1173314"/>
                    <a:pt x="0" y="1158397"/>
                    <a:pt x="0" y="1139995"/>
                  </a:cubicBezTo>
                  <a:lnTo>
                    <a:pt x="0" y="33319"/>
                  </a:lnTo>
                  <a:cubicBezTo>
                    <a:pt x="0" y="14917"/>
                    <a:pt x="14917" y="0"/>
                    <a:pt x="33319" y="0"/>
                  </a:cubicBezTo>
                  <a:close/>
                </a:path>
              </a:pathLst>
            </a:custGeom>
            <a:blipFill>
              <a:blip r:embed="rId2"/>
              <a:stretch>
                <a:fillRect l="-56349" r="-56349"/>
              </a:stretch>
            </a:blipFill>
          </p:spPr>
          <p:txBody>
            <a:bodyPr/>
            <a:lstStyle/>
            <a:p>
              <a:endParaRPr lang="en-GB"/>
            </a:p>
          </p:txBody>
        </p:sp>
      </p:grpSp>
      <p:sp>
        <p:nvSpPr>
          <p:cNvPr id="12" name="TextBox 12"/>
          <p:cNvSpPr txBox="1"/>
          <p:nvPr/>
        </p:nvSpPr>
        <p:spPr>
          <a:xfrm>
            <a:off x="1085850" y="6718980"/>
            <a:ext cx="6548340" cy="1998980"/>
          </a:xfrm>
          <a:prstGeom prst="rect">
            <a:avLst/>
          </a:prstGeom>
        </p:spPr>
        <p:txBody>
          <a:bodyPr lIns="0" tIns="0" rIns="0" bIns="0" rtlCol="0" anchor="t">
            <a:spAutoFit/>
          </a:bodyPr>
          <a:lstStyle/>
          <a:p>
            <a:pPr algn="ctr">
              <a:lnSpc>
                <a:spcPts val="3219"/>
              </a:lnSpc>
              <a:spcBef>
                <a:spcPct val="0"/>
              </a:spcBef>
            </a:pPr>
            <a:r>
              <a:rPr lang="en-US" sz="2299">
                <a:solidFill>
                  <a:srgbClr val="652786"/>
                </a:solidFill>
                <a:latin typeface="Quicksand"/>
                <a:ea typeface="Quicksand"/>
                <a:cs typeface="Quicksand"/>
                <a:sym typeface="Quicksand"/>
              </a:rPr>
              <a:t>: The main category of the product sold (Categorical), such as "Furniture," "Office Supplies," or "Technology." This feature is crucial for analyzing sales performance across different product categories. </a:t>
            </a:r>
          </a:p>
        </p:txBody>
      </p:sp>
      <p:sp>
        <p:nvSpPr>
          <p:cNvPr id="13" name="TextBox 13"/>
          <p:cNvSpPr txBox="1"/>
          <p:nvPr/>
        </p:nvSpPr>
        <p:spPr>
          <a:xfrm>
            <a:off x="459438" y="5864906"/>
            <a:ext cx="3900582" cy="755015"/>
          </a:xfrm>
          <a:prstGeom prst="rect">
            <a:avLst/>
          </a:prstGeom>
        </p:spPr>
        <p:txBody>
          <a:bodyPr lIns="0" tIns="0" rIns="0" bIns="0" rtlCol="0" anchor="t">
            <a:spAutoFit/>
          </a:bodyPr>
          <a:lstStyle/>
          <a:p>
            <a:pPr marL="949964" lvl="1" indent="-474982" algn="ctr">
              <a:lnSpc>
                <a:spcPts val="6160"/>
              </a:lnSpc>
              <a:buFont typeface="Arial"/>
              <a:buChar char="•"/>
            </a:pPr>
            <a:r>
              <a:rPr lang="en-US" sz="4400" b="1">
                <a:solidFill>
                  <a:srgbClr val="7762A1"/>
                </a:solidFill>
                <a:latin typeface="Canva Sans Bold"/>
                <a:ea typeface="Canva Sans Bold"/>
                <a:cs typeface="Canva Sans Bold"/>
                <a:sym typeface="Canva Sans Bold"/>
              </a:rPr>
              <a:t>Category:</a:t>
            </a:r>
          </a:p>
        </p:txBody>
      </p:sp>
      <p:sp>
        <p:nvSpPr>
          <p:cNvPr id="14" name="TextBox 14"/>
          <p:cNvSpPr txBox="1"/>
          <p:nvPr/>
        </p:nvSpPr>
        <p:spPr>
          <a:xfrm>
            <a:off x="716882" y="1667961"/>
            <a:ext cx="7794575" cy="323214"/>
          </a:xfrm>
          <a:prstGeom prst="rect">
            <a:avLst/>
          </a:prstGeom>
        </p:spPr>
        <p:txBody>
          <a:bodyPr lIns="0" tIns="0" rIns="0" bIns="0" rtlCol="0" anchor="t">
            <a:spAutoFit/>
          </a:bodyPr>
          <a:lstStyle/>
          <a:p>
            <a:pPr algn="ctr">
              <a:lnSpc>
                <a:spcPts val="2660"/>
              </a:lnSpc>
            </a:pPr>
            <a:r>
              <a:rPr lang="en-US" sz="1900" u="sng">
                <a:solidFill>
                  <a:srgbClr val="000000"/>
                </a:solidFill>
                <a:latin typeface="Canva Sans"/>
                <a:ea typeface="Canva Sans"/>
                <a:cs typeface="Canva Sans"/>
                <a:sym typeface="Canva Sans"/>
              </a:rPr>
              <a:t>This is a small abbreviation for the most important colums we use: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0C3F1"/>
        </a:solidFill>
        <a:effectLst/>
      </p:bgPr>
    </p:bg>
    <p:spTree>
      <p:nvGrpSpPr>
        <p:cNvPr id="1" name=""/>
        <p:cNvGrpSpPr/>
        <p:nvPr/>
      </p:nvGrpSpPr>
      <p:grpSpPr>
        <a:xfrm>
          <a:off x="0" y="0"/>
          <a:ext cx="0" cy="0"/>
          <a:chOff x="0" y="0"/>
          <a:chExt cx="0" cy="0"/>
        </a:xfrm>
      </p:grpSpPr>
      <p:sp>
        <p:nvSpPr>
          <p:cNvPr id="2" name="TextBox 2"/>
          <p:cNvSpPr txBox="1"/>
          <p:nvPr/>
        </p:nvSpPr>
        <p:spPr>
          <a:xfrm>
            <a:off x="1740915" y="1944477"/>
            <a:ext cx="15255574" cy="10318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date on which the order was placed (Datetime). This feature enables time-series analysis, helping to identify trends such as seasonality and changes in consumer behavior over time, from 2015 to 2018. </a:t>
            </a:r>
          </a:p>
        </p:txBody>
      </p:sp>
      <p:sp>
        <p:nvSpPr>
          <p:cNvPr id="3" name="TextBox 3"/>
          <p:cNvSpPr txBox="1"/>
          <p:nvPr/>
        </p:nvSpPr>
        <p:spPr>
          <a:xfrm>
            <a:off x="1717231" y="4607329"/>
            <a:ext cx="16047422" cy="15652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region of the United States in which the transaction took place (Categorical), such as "East," "West," "South," and "Central." This feature allows for regional analysis of sales trends and consumer behavior across different parts of the country</a:t>
            </a:r>
          </a:p>
        </p:txBody>
      </p:sp>
      <p:sp>
        <p:nvSpPr>
          <p:cNvPr id="4" name="TextBox 4"/>
          <p:cNvSpPr txBox="1"/>
          <p:nvPr/>
        </p:nvSpPr>
        <p:spPr>
          <a:xfrm>
            <a:off x="2200488" y="7420785"/>
            <a:ext cx="14688705" cy="1565275"/>
          </a:xfrm>
          <a:prstGeom prst="rect">
            <a:avLst/>
          </a:prstGeom>
        </p:spPr>
        <p:txBody>
          <a:bodyPr lIns="0" tIns="0" rIns="0" bIns="0" rtlCol="0" anchor="t">
            <a:spAutoFit/>
          </a:bodyPr>
          <a:lstStyle/>
          <a:p>
            <a:pPr algn="ctr">
              <a:lnSpc>
                <a:spcPts val="4249"/>
              </a:lnSpc>
              <a:spcBef>
                <a:spcPct val="0"/>
              </a:spcBef>
            </a:pPr>
            <a:r>
              <a:rPr lang="en-US" sz="2499">
                <a:solidFill>
                  <a:srgbClr val="652786"/>
                </a:solidFill>
                <a:latin typeface="Quicksand"/>
                <a:ea typeface="Quicksand"/>
                <a:cs typeface="Quicksand"/>
                <a:sym typeface="Quicksand"/>
              </a:rPr>
              <a:t>The city where the customer is located (Categorical). This feature plays a central role in comparing consumer behavior between urban and rural areas, allowing for location-based segmentation of sales data. </a:t>
            </a:r>
          </a:p>
        </p:txBody>
      </p:sp>
      <p:sp>
        <p:nvSpPr>
          <p:cNvPr id="5" name="TextBox 5"/>
          <p:cNvSpPr txBox="1"/>
          <p:nvPr/>
        </p:nvSpPr>
        <p:spPr>
          <a:xfrm>
            <a:off x="676229" y="3698023"/>
            <a:ext cx="3358749" cy="679450"/>
          </a:xfrm>
          <a:prstGeom prst="rect">
            <a:avLst/>
          </a:prstGeom>
        </p:spPr>
        <p:txBody>
          <a:bodyPr lIns="0" tIns="0" rIns="0" bIns="0" rtlCol="0" anchor="t">
            <a:spAutoFit/>
          </a:bodyPr>
          <a:lstStyle/>
          <a:p>
            <a:pPr marL="863599" lvl="1" indent="-431800" algn="ctr">
              <a:lnSpc>
                <a:spcPts val="5599"/>
              </a:lnSpc>
              <a:buFont typeface="Arial"/>
              <a:buChar char="•"/>
            </a:pPr>
            <a:r>
              <a:rPr lang="en-US" sz="3999" b="1">
                <a:solidFill>
                  <a:srgbClr val="593C8F"/>
                </a:solidFill>
                <a:latin typeface="Canva Sans Bold"/>
                <a:ea typeface="Canva Sans Bold"/>
                <a:cs typeface="Canva Sans Bold"/>
                <a:sym typeface="Canva Sans Bold"/>
              </a:rPr>
              <a:t>Region:</a:t>
            </a:r>
          </a:p>
        </p:txBody>
      </p:sp>
      <p:sp>
        <p:nvSpPr>
          <p:cNvPr id="6" name="TextBox 6"/>
          <p:cNvSpPr txBox="1"/>
          <p:nvPr/>
        </p:nvSpPr>
        <p:spPr>
          <a:xfrm>
            <a:off x="676229" y="1050345"/>
            <a:ext cx="4536279" cy="688974"/>
          </a:xfrm>
          <a:prstGeom prst="rect">
            <a:avLst/>
          </a:prstGeom>
        </p:spPr>
        <p:txBody>
          <a:bodyPr lIns="0" tIns="0" rIns="0" bIns="0" rtlCol="0" anchor="t">
            <a:spAutoFit/>
          </a:bodyPr>
          <a:lstStyle/>
          <a:p>
            <a:pPr marL="863606" lvl="1" indent="-431803" algn="ctr">
              <a:lnSpc>
                <a:spcPts val="5600"/>
              </a:lnSpc>
              <a:buFont typeface="Arial"/>
              <a:buChar char="•"/>
            </a:pPr>
            <a:r>
              <a:rPr lang="en-US" sz="4000" b="1">
                <a:solidFill>
                  <a:srgbClr val="593C8F"/>
                </a:solidFill>
                <a:latin typeface="Canva Sans Bold"/>
                <a:ea typeface="Canva Sans Bold"/>
                <a:cs typeface="Canva Sans Bold"/>
                <a:sym typeface="Canva Sans Bold"/>
              </a:rPr>
              <a:t>Order Date: </a:t>
            </a:r>
          </a:p>
        </p:txBody>
      </p:sp>
      <p:sp>
        <p:nvSpPr>
          <p:cNvPr id="7" name="TextBox 7"/>
          <p:cNvSpPr txBox="1"/>
          <p:nvPr/>
        </p:nvSpPr>
        <p:spPr>
          <a:xfrm>
            <a:off x="521113" y="6583396"/>
            <a:ext cx="3358749" cy="688974"/>
          </a:xfrm>
          <a:prstGeom prst="rect">
            <a:avLst/>
          </a:prstGeom>
        </p:spPr>
        <p:txBody>
          <a:bodyPr lIns="0" tIns="0" rIns="0" bIns="0" rtlCol="0" anchor="t">
            <a:spAutoFit/>
          </a:bodyPr>
          <a:lstStyle/>
          <a:p>
            <a:pPr marL="863606" lvl="1" indent="-431803" algn="ctr">
              <a:lnSpc>
                <a:spcPts val="5600"/>
              </a:lnSpc>
              <a:buFont typeface="Arial"/>
              <a:buChar char="•"/>
            </a:pPr>
            <a:r>
              <a:rPr lang="en-US" sz="4000" b="1">
                <a:solidFill>
                  <a:srgbClr val="593C8F"/>
                </a:solidFill>
                <a:latin typeface="Canva Sans Bold"/>
                <a:ea typeface="Canva Sans Bold"/>
                <a:cs typeface="Canva Sans Bold"/>
                <a:sym typeface="Canva Sans Bold"/>
              </a:rPr>
              <a:t> City: </a:t>
            </a:r>
          </a:p>
        </p:txBody>
      </p:sp>
      <p:sp>
        <p:nvSpPr>
          <p:cNvPr id="8" name="AutoShape 8"/>
          <p:cNvSpPr/>
          <p:nvPr/>
        </p:nvSpPr>
        <p:spPr>
          <a:xfrm>
            <a:off x="10767060" y="99060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9" name="AutoShape 9"/>
          <p:cNvSpPr/>
          <p:nvPr/>
        </p:nvSpPr>
        <p:spPr>
          <a:xfrm>
            <a:off x="521113" y="9296400"/>
            <a:ext cx="6492240" cy="0"/>
          </a:xfrm>
          <a:prstGeom prst="line">
            <a:avLst/>
          </a:prstGeom>
          <a:ln w="76200" cap="flat">
            <a:solidFill>
              <a:srgbClr val="593C8F"/>
            </a:solidFill>
            <a:prstDash val="solid"/>
            <a:headEnd type="none" w="sm" len="sm"/>
            <a:tailEnd type="none" w="sm" len="sm"/>
          </a:ln>
        </p:spPr>
        <p:txBody>
          <a:bodyPr/>
          <a:lstStyle/>
          <a:p>
            <a:endParaRPr lang="en-GB"/>
          </a:p>
        </p:txBody>
      </p:sp>
      <p:sp>
        <p:nvSpPr>
          <p:cNvPr id="10" name="Freeform 10"/>
          <p:cNvSpPr/>
          <p:nvPr/>
        </p:nvSpPr>
        <p:spPr>
          <a:xfrm>
            <a:off x="15511805" y="8752331"/>
            <a:ext cx="3806571" cy="2083232"/>
          </a:xfrm>
          <a:custGeom>
            <a:avLst/>
            <a:gdLst/>
            <a:ahLst/>
            <a:cxnLst/>
            <a:rect l="l" t="t" r="r" b="b"/>
            <a:pathLst>
              <a:path w="3806571" h="2083232">
                <a:moveTo>
                  <a:pt x="0" y="0"/>
                </a:moveTo>
                <a:lnTo>
                  <a:pt x="3806570" y="0"/>
                </a:lnTo>
                <a:lnTo>
                  <a:pt x="3806570"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7038622" y="4099272"/>
            <a:ext cx="4210757" cy="3273864"/>
          </a:xfrm>
          <a:custGeom>
            <a:avLst/>
            <a:gdLst/>
            <a:ahLst/>
            <a:cxnLst/>
            <a:rect l="l" t="t" r="r" b="b"/>
            <a:pathLst>
              <a:path w="4210757" h="3273864">
                <a:moveTo>
                  <a:pt x="0" y="0"/>
                </a:moveTo>
                <a:lnTo>
                  <a:pt x="4210756" y="0"/>
                </a:lnTo>
                <a:lnTo>
                  <a:pt x="4210756" y="3273864"/>
                </a:lnTo>
                <a:lnTo>
                  <a:pt x="0" y="3273864"/>
                </a:lnTo>
                <a:lnTo>
                  <a:pt x="0" y="0"/>
                </a:lnTo>
                <a:close/>
              </a:path>
            </a:pathLst>
          </a:custGeom>
          <a:blipFill>
            <a:blip r:embed="rId2">
              <a:alphaModFix amt="63000"/>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AutoShape 3"/>
          <p:cNvSpPr/>
          <p:nvPr/>
        </p:nvSpPr>
        <p:spPr>
          <a:xfrm>
            <a:off x="2036482" y="5707629"/>
            <a:ext cx="4344915" cy="0"/>
          </a:xfrm>
          <a:prstGeom prst="line">
            <a:avLst/>
          </a:prstGeom>
          <a:ln w="57150" cap="flat">
            <a:solidFill>
              <a:srgbClr val="593C8F"/>
            </a:solidFill>
            <a:prstDash val="solid"/>
            <a:headEnd type="none" w="sm" len="sm"/>
            <a:tailEnd type="none" w="sm" len="sm"/>
          </a:ln>
        </p:spPr>
        <p:txBody>
          <a:bodyPr/>
          <a:lstStyle/>
          <a:p>
            <a:endParaRPr lang="en-GB"/>
          </a:p>
        </p:txBody>
      </p:sp>
      <p:sp>
        <p:nvSpPr>
          <p:cNvPr id="4" name="AutoShape 4"/>
          <p:cNvSpPr/>
          <p:nvPr/>
        </p:nvSpPr>
        <p:spPr>
          <a:xfrm>
            <a:off x="11911071" y="6835484"/>
            <a:ext cx="4346753" cy="0"/>
          </a:xfrm>
          <a:prstGeom prst="line">
            <a:avLst/>
          </a:prstGeom>
          <a:ln w="57150" cap="flat">
            <a:solidFill>
              <a:srgbClr val="593C8F"/>
            </a:solidFill>
            <a:prstDash val="solid"/>
            <a:headEnd type="none" w="sm" len="sm"/>
            <a:tailEnd type="none" w="sm" len="sm"/>
          </a:ln>
        </p:spPr>
        <p:txBody>
          <a:bodyPr/>
          <a:lstStyle/>
          <a:p>
            <a:endParaRPr lang="en-GB"/>
          </a:p>
        </p:txBody>
      </p:sp>
      <p:sp>
        <p:nvSpPr>
          <p:cNvPr id="5" name="AutoShape 5"/>
          <p:cNvSpPr/>
          <p:nvPr/>
        </p:nvSpPr>
        <p:spPr>
          <a:xfrm flipV="1">
            <a:off x="1740558" y="8934450"/>
            <a:ext cx="4716390" cy="0"/>
          </a:xfrm>
          <a:prstGeom prst="line">
            <a:avLst/>
          </a:prstGeom>
          <a:ln w="57150" cap="flat">
            <a:solidFill>
              <a:srgbClr val="593C8F"/>
            </a:solidFill>
            <a:prstDash val="solid"/>
            <a:headEnd type="none" w="sm" len="sm"/>
            <a:tailEnd type="none" w="sm" len="sm"/>
          </a:ln>
        </p:spPr>
        <p:txBody>
          <a:bodyPr/>
          <a:lstStyle/>
          <a:p>
            <a:endParaRPr lang="en-GB"/>
          </a:p>
        </p:txBody>
      </p:sp>
      <p:sp>
        <p:nvSpPr>
          <p:cNvPr id="6" name="TextBox 6"/>
          <p:cNvSpPr txBox="1"/>
          <p:nvPr/>
        </p:nvSpPr>
        <p:spPr>
          <a:xfrm>
            <a:off x="1024384" y="599709"/>
            <a:ext cx="14072064"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Data Challenges:</a:t>
            </a:r>
          </a:p>
        </p:txBody>
      </p:sp>
      <p:sp>
        <p:nvSpPr>
          <p:cNvPr id="7" name="TextBox 7"/>
          <p:cNvSpPr txBox="1"/>
          <p:nvPr/>
        </p:nvSpPr>
        <p:spPr>
          <a:xfrm>
            <a:off x="1033167" y="3605049"/>
            <a:ext cx="5348229" cy="1736725"/>
          </a:xfrm>
          <a:prstGeom prst="rect">
            <a:avLst/>
          </a:prstGeom>
        </p:spPr>
        <p:txBody>
          <a:bodyPr lIns="0" tIns="0" rIns="0" bIns="0" rtlCol="0" anchor="t">
            <a:spAutoFit/>
          </a:bodyPr>
          <a:lstStyle/>
          <a:p>
            <a:pPr marL="0" lvl="0" indent="0" algn="r">
              <a:lnSpc>
                <a:spcPts val="3499"/>
              </a:lnSpc>
              <a:spcBef>
                <a:spcPct val="0"/>
              </a:spcBef>
            </a:pPr>
            <a:r>
              <a:rPr lang="en-US" sz="2499">
                <a:solidFill>
                  <a:srgbClr val="593C8F"/>
                </a:solidFill>
                <a:latin typeface="Quicksand"/>
                <a:ea typeface="Quicksand"/>
                <a:cs typeface="Quicksand"/>
                <a:sym typeface="Quicksand"/>
              </a:rPr>
              <a:t> The column exhibited missing values,duplicate records . posing the risk of skewing the analysis, which required further attention. </a:t>
            </a:r>
          </a:p>
        </p:txBody>
      </p:sp>
      <p:sp>
        <p:nvSpPr>
          <p:cNvPr id="8" name="TextBox 8"/>
          <p:cNvSpPr txBox="1"/>
          <p:nvPr/>
        </p:nvSpPr>
        <p:spPr>
          <a:xfrm>
            <a:off x="1024384" y="3161819"/>
            <a:ext cx="5348229" cy="4908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593C8F"/>
                </a:solidFill>
                <a:latin typeface="Quicksand Bold"/>
                <a:ea typeface="Quicksand Bold"/>
                <a:cs typeface="Quicksand Bold"/>
                <a:sym typeface="Quicksand Bold"/>
              </a:rPr>
              <a:t> Postal Code:</a:t>
            </a:r>
          </a:p>
        </p:txBody>
      </p:sp>
      <p:sp>
        <p:nvSpPr>
          <p:cNvPr id="9" name="TextBox 9"/>
          <p:cNvSpPr txBox="1"/>
          <p:nvPr/>
        </p:nvSpPr>
        <p:spPr>
          <a:xfrm>
            <a:off x="11911071" y="4912933"/>
            <a:ext cx="5348229" cy="1672590"/>
          </a:xfrm>
          <a:prstGeom prst="rect">
            <a:avLst/>
          </a:prstGeom>
        </p:spPr>
        <p:txBody>
          <a:bodyPr lIns="0" tIns="0" rIns="0" bIns="0" rtlCol="0" anchor="t">
            <a:spAutoFit/>
          </a:bodyPr>
          <a:lstStyle/>
          <a:p>
            <a:pPr marL="0" lvl="0" indent="0" algn="l">
              <a:lnSpc>
                <a:spcPts val="3359"/>
              </a:lnSpc>
              <a:spcBef>
                <a:spcPct val="0"/>
              </a:spcBef>
            </a:pPr>
            <a:r>
              <a:rPr lang="en-US" sz="2400">
                <a:solidFill>
                  <a:srgbClr val="593C8F"/>
                </a:solidFill>
                <a:latin typeface="Quicksand"/>
                <a:ea typeface="Quicksand"/>
                <a:cs typeface="Quicksand"/>
                <a:sym typeface="Quicksand"/>
              </a:rPr>
              <a:t>Represented broad categories or more granular data, necessitating an examination of the unique values within each column.</a:t>
            </a:r>
          </a:p>
        </p:txBody>
      </p:sp>
      <p:sp>
        <p:nvSpPr>
          <p:cNvPr id="10" name="TextBox 10"/>
          <p:cNvSpPr txBox="1"/>
          <p:nvPr/>
        </p:nvSpPr>
        <p:spPr>
          <a:xfrm>
            <a:off x="1033167" y="6990424"/>
            <a:ext cx="5352545" cy="1672590"/>
          </a:xfrm>
          <a:prstGeom prst="rect">
            <a:avLst/>
          </a:prstGeom>
        </p:spPr>
        <p:txBody>
          <a:bodyPr lIns="0" tIns="0" rIns="0" bIns="0" rtlCol="0" anchor="t">
            <a:spAutoFit/>
          </a:bodyPr>
          <a:lstStyle/>
          <a:p>
            <a:pPr marL="0" lvl="0" indent="0" algn="r">
              <a:lnSpc>
                <a:spcPts val="3359"/>
              </a:lnSpc>
              <a:spcBef>
                <a:spcPct val="0"/>
              </a:spcBef>
            </a:pPr>
            <a:r>
              <a:rPr lang="en-US" sz="2400">
                <a:solidFill>
                  <a:srgbClr val="593C8F"/>
                </a:solidFill>
                <a:latin typeface="Quicksand"/>
                <a:ea typeface="Quicksand"/>
                <a:cs typeface="Quicksand"/>
                <a:sym typeface="Quicksand"/>
              </a:rPr>
              <a:t>The Ship Date and Order Date columns displayed inconsistent formatting, complicating temporal analysis..</a:t>
            </a:r>
          </a:p>
        </p:txBody>
      </p:sp>
      <p:sp>
        <p:nvSpPr>
          <p:cNvPr id="11" name="TextBox 11"/>
          <p:cNvSpPr txBox="1"/>
          <p:nvPr/>
        </p:nvSpPr>
        <p:spPr>
          <a:xfrm>
            <a:off x="1024384" y="6556719"/>
            <a:ext cx="5352545" cy="490855"/>
          </a:xfrm>
          <a:prstGeom prst="rect">
            <a:avLst/>
          </a:prstGeom>
        </p:spPr>
        <p:txBody>
          <a:bodyPr lIns="0" tIns="0" rIns="0" bIns="0" rtlCol="0" anchor="t">
            <a:spAutoFit/>
          </a:bodyPr>
          <a:lstStyle/>
          <a:p>
            <a:pPr marL="0" lvl="0" indent="0" algn="r">
              <a:lnSpc>
                <a:spcPts val="3919"/>
              </a:lnSpc>
              <a:spcBef>
                <a:spcPct val="0"/>
              </a:spcBef>
            </a:pPr>
            <a:r>
              <a:rPr lang="en-US" sz="2799" b="1">
                <a:solidFill>
                  <a:srgbClr val="593C8F"/>
                </a:solidFill>
                <a:latin typeface="Quicksand Bold"/>
                <a:ea typeface="Quicksand Bold"/>
                <a:cs typeface="Quicksand Bold"/>
                <a:sym typeface="Quicksand Bold"/>
              </a:rPr>
              <a:t> Ship Date and Order Date:</a:t>
            </a:r>
          </a:p>
        </p:txBody>
      </p:sp>
      <p:sp>
        <p:nvSpPr>
          <p:cNvPr id="12" name="Freeform 12"/>
          <p:cNvSpPr/>
          <p:nvPr/>
        </p:nvSpPr>
        <p:spPr>
          <a:xfrm>
            <a:off x="15579303" y="714009"/>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3" name="Freeform 13"/>
          <p:cNvSpPr/>
          <p:nvPr/>
        </p:nvSpPr>
        <p:spPr>
          <a:xfrm>
            <a:off x="1024384" y="9529723"/>
            <a:ext cx="1679997" cy="249900"/>
          </a:xfrm>
          <a:custGeom>
            <a:avLst/>
            <a:gdLst/>
            <a:ahLst/>
            <a:cxnLst/>
            <a:rect l="l" t="t" r="r" b="b"/>
            <a:pathLst>
              <a:path w="1679997" h="249900">
                <a:moveTo>
                  <a:pt x="0" y="0"/>
                </a:moveTo>
                <a:lnTo>
                  <a:pt x="1679997" y="0"/>
                </a:lnTo>
                <a:lnTo>
                  <a:pt x="1679997" y="249900"/>
                </a:lnTo>
                <a:lnTo>
                  <a:pt x="0" y="2499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14" name="TextBox 14"/>
          <p:cNvSpPr txBox="1"/>
          <p:nvPr/>
        </p:nvSpPr>
        <p:spPr>
          <a:xfrm>
            <a:off x="11906603" y="4430549"/>
            <a:ext cx="5348229" cy="490855"/>
          </a:xfrm>
          <a:prstGeom prst="rect">
            <a:avLst/>
          </a:prstGeom>
        </p:spPr>
        <p:txBody>
          <a:bodyPr lIns="0" tIns="0" rIns="0" bIns="0" rtlCol="0" anchor="t">
            <a:spAutoFit/>
          </a:bodyPr>
          <a:lstStyle/>
          <a:p>
            <a:pPr algn="l">
              <a:lnSpc>
                <a:spcPts val="3919"/>
              </a:lnSpc>
              <a:spcBef>
                <a:spcPct val="0"/>
              </a:spcBef>
            </a:pPr>
            <a:r>
              <a:rPr lang="en-US" sz="2799" b="1">
                <a:solidFill>
                  <a:srgbClr val="593C8F"/>
                </a:solidFill>
                <a:latin typeface="Quicksand Bold"/>
                <a:ea typeface="Quicksand Bold"/>
                <a:cs typeface="Quicksand Bold"/>
                <a:sym typeface="Quicksand Bold"/>
              </a:rPr>
              <a:t>Region: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13660651" y="0"/>
            <a:ext cx="4627349" cy="10287000"/>
            <a:chOff x="0" y="0"/>
            <a:chExt cx="1218726" cy="2709333"/>
          </a:xfrm>
        </p:grpSpPr>
        <p:sp>
          <p:nvSpPr>
            <p:cNvPr id="3" name="Freeform 3"/>
            <p:cNvSpPr/>
            <p:nvPr/>
          </p:nvSpPr>
          <p:spPr>
            <a:xfrm>
              <a:off x="0" y="0"/>
              <a:ext cx="1218726" cy="2709333"/>
            </a:xfrm>
            <a:custGeom>
              <a:avLst/>
              <a:gdLst/>
              <a:ahLst/>
              <a:cxnLst/>
              <a:rect l="l" t="t" r="r" b="b"/>
              <a:pathLst>
                <a:path w="1218726" h="2709333">
                  <a:moveTo>
                    <a:pt x="0" y="0"/>
                  </a:moveTo>
                  <a:lnTo>
                    <a:pt x="1218726" y="0"/>
                  </a:lnTo>
                  <a:lnTo>
                    <a:pt x="1218726" y="2709333"/>
                  </a:lnTo>
                  <a:lnTo>
                    <a:pt x="0" y="2709333"/>
                  </a:lnTo>
                  <a:close/>
                </a:path>
              </a:pathLst>
            </a:custGeom>
            <a:solidFill>
              <a:srgbClr val="D0C3F1">
                <a:alpha val="73725"/>
              </a:srgbClr>
            </a:solidFill>
          </p:spPr>
          <p:txBody>
            <a:bodyPr/>
            <a:lstStyle/>
            <a:p>
              <a:endParaRPr lang="en-GB"/>
            </a:p>
          </p:txBody>
        </p:sp>
        <p:sp>
          <p:nvSpPr>
            <p:cNvPr id="4" name="TextBox 4"/>
            <p:cNvSpPr txBox="1"/>
            <p:nvPr/>
          </p:nvSpPr>
          <p:spPr>
            <a:xfrm>
              <a:off x="0" y="-123825"/>
              <a:ext cx="1218726" cy="2833158"/>
            </a:xfrm>
            <a:prstGeom prst="rect">
              <a:avLst/>
            </a:prstGeom>
          </p:spPr>
          <p:txBody>
            <a:bodyPr lIns="50800" tIns="50800" rIns="50800" bIns="50800" rtlCol="0" anchor="ctr"/>
            <a:lstStyle/>
            <a:p>
              <a:pPr algn="ctr">
                <a:lnSpc>
                  <a:spcPts val="4079"/>
                </a:lnSpc>
              </a:pPr>
              <a:endParaRPr/>
            </a:p>
          </p:txBody>
        </p:sp>
      </p:grpSp>
      <p:sp>
        <p:nvSpPr>
          <p:cNvPr id="5" name="TextBox 5"/>
          <p:cNvSpPr txBox="1"/>
          <p:nvPr/>
        </p:nvSpPr>
        <p:spPr>
          <a:xfrm>
            <a:off x="723172" y="1806025"/>
            <a:ext cx="12354564" cy="7432675"/>
          </a:xfrm>
          <a:prstGeom prst="rect">
            <a:avLst/>
          </a:prstGeom>
        </p:spPr>
        <p:txBody>
          <a:bodyPr lIns="0" tIns="0" rIns="0" bIns="0" rtlCol="0" anchor="t">
            <a:spAutoFit/>
          </a:bodyPr>
          <a:lstStyle/>
          <a:p>
            <a:pPr algn="just">
              <a:lnSpc>
                <a:spcPts val="4249"/>
              </a:lnSpc>
              <a:spcBef>
                <a:spcPct val="0"/>
              </a:spcBef>
            </a:pPr>
            <a:r>
              <a:rPr lang="en-US" sz="2499">
                <a:solidFill>
                  <a:srgbClr val="652786"/>
                </a:solidFill>
                <a:latin typeface="Quicksand"/>
                <a:ea typeface="Quicksand"/>
                <a:cs typeface="Quicksand"/>
                <a:sym typeface="Quicksand"/>
              </a:rPr>
              <a:t>To prepare the dataset for analysis, a series of data cleaning steps were implemented. The dataset was initially loaded, with the index set to the Row ID for easier manipulation. A thorough examination identified columns with missing values, leading to calculations of the percentage of missing data for each feature. Notably, the Postal Code column contained incomplete entries, specifically in rows corresponding to Vermont. To address these null values, we utilized the Simple Imputer from Scikit-learn with the "constant" strategy, filling them with the value 05401. Since Postal Codes begin with "0" and do not require numerical operations, the values were cast to strings to ensure proper formatting. The dataset was further evaluated for unique values to differentiate between categorical and granular data. Duplicate entries were identified and removed to maintain data integrity. Additionally, the Order Date and Ship Date columns were standardized due to inconsistent formats, converting them to a unified datetime format. The cleaned dataset was then saved for further analysis, ensuring accuracy and reliability. </a:t>
            </a:r>
          </a:p>
        </p:txBody>
      </p:sp>
      <p:sp>
        <p:nvSpPr>
          <p:cNvPr id="6" name="TextBox 6"/>
          <p:cNvSpPr txBox="1"/>
          <p:nvPr/>
        </p:nvSpPr>
        <p:spPr>
          <a:xfrm>
            <a:off x="723172" y="597108"/>
            <a:ext cx="10658281" cy="1085215"/>
          </a:xfrm>
          <a:prstGeom prst="rect">
            <a:avLst/>
          </a:prstGeom>
        </p:spPr>
        <p:txBody>
          <a:bodyPr lIns="0" tIns="0" rIns="0" bIns="0" rtlCol="0" anchor="t">
            <a:spAutoFit/>
          </a:bodyPr>
          <a:lstStyle/>
          <a:p>
            <a:pPr marL="0" lvl="0" indent="0" algn="l">
              <a:lnSpc>
                <a:spcPts val="8959"/>
              </a:lnSpc>
              <a:spcBef>
                <a:spcPct val="0"/>
              </a:spcBef>
            </a:pPr>
            <a:r>
              <a:rPr lang="en-US" sz="6399" b="1" i="1">
                <a:solidFill>
                  <a:srgbClr val="593C8F"/>
                </a:solidFill>
                <a:latin typeface="Cormorant Garamond Bold Italics"/>
                <a:ea typeface="Cormorant Garamond Bold Italics"/>
                <a:cs typeface="Cormorant Garamond Bold Italics"/>
                <a:sym typeface="Cormorant Garamond Bold Italics"/>
              </a:rPr>
              <a:t>Data Cleaning:</a:t>
            </a:r>
          </a:p>
        </p:txBody>
      </p:sp>
      <p:sp>
        <p:nvSpPr>
          <p:cNvPr id="7" name="AutoShape 7"/>
          <p:cNvSpPr/>
          <p:nvPr/>
        </p:nvSpPr>
        <p:spPr>
          <a:xfrm flipV="1">
            <a:off x="17297400" y="3070186"/>
            <a:ext cx="0" cy="6492240"/>
          </a:xfrm>
          <a:prstGeom prst="line">
            <a:avLst/>
          </a:prstGeom>
          <a:ln w="76200" cap="flat">
            <a:solidFill>
              <a:srgbClr val="593C8F"/>
            </a:solidFill>
            <a:prstDash val="solid"/>
            <a:headEnd type="none" w="sm" len="sm"/>
            <a:tailEnd type="none" w="sm" len="sm"/>
          </a:ln>
        </p:spPr>
        <p:txBody>
          <a:bodyPr/>
          <a:lstStyle/>
          <a:p>
            <a:endParaRPr lang="en-GB"/>
          </a:p>
        </p:txBody>
      </p:sp>
      <p:sp>
        <p:nvSpPr>
          <p:cNvPr id="8" name="AutoShape 8"/>
          <p:cNvSpPr/>
          <p:nvPr/>
        </p:nvSpPr>
        <p:spPr>
          <a:xfrm>
            <a:off x="10767060" y="9524326"/>
            <a:ext cx="6492240" cy="0"/>
          </a:xfrm>
          <a:prstGeom prst="line">
            <a:avLst/>
          </a:prstGeom>
          <a:ln w="76200" cap="flat">
            <a:solidFill>
              <a:srgbClr val="593C8F"/>
            </a:solidFill>
            <a:prstDash val="solid"/>
            <a:headEnd type="none" w="sm" len="sm"/>
            <a:tailEnd type="none" w="sm" len="sm"/>
          </a:ln>
        </p:spPr>
        <p:txBody>
          <a:bodyPr/>
          <a:lstStyle/>
          <a:p>
            <a:endParaRPr lang="en-GB"/>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1930</Words>
  <Application>Microsoft Office PowerPoint</Application>
  <PresentationFormat>Custom</PresentationFormat>
  <Paragraphs>119</Paragraphs>
  <Slides>27</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27</vt:i4>
      </vt:variant>
    </vt:vector>
  </HeadingPairs>
  <TitlesOfParts>
    <vt:vector size="41" baseType="lpstr">
      <vt:lpstr>Cormorant Garamond Bold Italics</vt:lpstr>
      <vt:lpstr>Arial</vt:lpstr>
      <vt:lpstr>Codec Pro ExtraBold</vt:lpstr>
      <vt:lpstr>Canva Sans Bold Italics</vt:lpstr>
      <vt:lpstr>Poppins</vt:lpstr>
      <vt:lpstr>Canva Sans Bold</vt:lpstr>
      <vt:lpstr>Canva Sans</vt:lpstr>
      <vt:lpstr>Open Sauce</vt:lpstr>
      <vt:lpstr>Cormorant Garamond Bold</vt:lpstr>
      <vt:lpstr>League Spartan</vt:lpstr>
      <vt:lpstr>Quicksand</vt:lpstr>
      <vt:lpstr>Quicksand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28 September, 2024</dc:title>
  <dc:creator>dell</dc:creator>
  <cp:lastModifiedBy>Marwa Hussein</cp:lastModifiedBy>
  <cp:revision>2</cp:revision>
  <dcterms:created xsi:type="dcterms:W3CDTF">2006-08-16T00:00:00Z</dcterms:created>
  <dcterms:modified xsi:type="dcterms:W3CDTF">2024-10-05T16:09:39Z</dcterms:modified>
  <dc:identifier>DAGR4DyVDjI</dc:identifier>
</cp:coreProperties>
</file>